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2"/>
  </p:notesMasterIdLst>
  <p:sldIdLst>
    <p:sldId id="273" r:id="rId5"/>
    <p:sldId id="303" r:id="rId6"/>
    <p:sldId id="312" r:id="rId7"/>
    <p:sldId id="313" r:id="rId8"/>
    <p:sldId id="298" r:id="rId9"/>
    <p:sldId id="317" r:id="rId10"/>
    <p:sldId id="319" r:id="rId11"/>
    <p:sldId id="318" r:id="rId12"/>
    <p:sldId id="320" r:id="rId13"/>
    <p:sldId id="321" r:id="rId14"/>
    <p:sldId id="325" r:id="rId15"/>
    <p:sldId id="326" r:id="rId16"/>
    <p:sldId id="329" r:id="rId17"/>
    <p:sldId id="314" r:id="rId18"/>
    <p:sldId id="299" r:id="rId19"/>
    <p:sldId id="315" r:id="rId20"/>
    <p:sldId id="272" r:id="rId21"/>
  </p:sldIdLst>
  <p:sldSz cx="8959850" cy="50403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abella Briata" initials="IB" lastIdx="2" clrIdx="0">
    <p:extLst>
      <p:ext uri="{19B8F6BF-5375-455C-9EA6-DF929625EA0E}">
        <p15:presenceInfo xmlns:p15="http://schemas.microsoft.com/office/powerpoint/2012/main" userId="S::isabella.briata@softeco.it::8b3caf38-b547-43f4-92c5-ed9539d999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80C2"/>
    <a:srgbClr val="FFFFFF"/>
    <a:srgbClr val="D27474"/>
    <a:srgbClr val="DE9A9A"/>
    <a:srgbClr val="0066CC"/>
    <a:srgbClr val="70AC2E"/>
    <a:srgbClr val="008080"/>
    <a:srgbClr val="00338E"/>
    <a:srgbClr val="000099"/>
    <a:srgbClr val="213C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6" autoAdjust="0"/>
    <p:restoredTop sz="89950" autoAdjust="0"/>
  </p:normalViewPr>
  <p:slideViewPr>
    <p:cSldViewPr snapToGrid="0">
      <p:cViewPr varScale="1">
        <p:scale>
          <a:sx n="100" d="100"/>
          <a:sy n="100" d="100"/>
        </p:scale>
        <p:origin x="1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EAB89-9FF2-416B-8EF4-8EF79C65B040}" type="datetimeFigureOut">
              <a:rPr lang="it-IT" smtClean="0"/>
              <a:t>24/04/2020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B58C4-E49E-4305-B175-43E4252795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140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1pPr>
    <a:lvl2pPr marL="335996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2pPr>
    <a:lvl3pPr marL="671993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3pPr>
    <a:lvl4pPr marL="1007989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4pPr>
    <a:lvl5pPr marL="1343985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5pPr>
    <a:lvl6pPr marL="1679981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6pPr>
    <a:lvl7pPr marL="2015978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7pPr>
    <a:lvl8pPr marL="2351974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8pPr>
    <a:lvl9pPr marL="2687970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125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9911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968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7742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9088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gradFill>
          <a:gsLst>
            <a:gs pos="65000">
              <a:srgbClr val="00905B"/>
            </a:gs>
            <a:gs pos="0">
              <a:srgbClr val="0057A8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18991C06-15DB-4F46-8BE1-FE917DC4B4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56" y="11616"/>
            <a:ext cx="5268794" cy="470429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9980" y="2901331"/>
            <a:ext cx="2778919" cy="155636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335996" indent="0" algn="ctr">
              <a:buNone/>
              <a:defRPr sz="1470"/>
            </a:lvl2pPr>
            <a:lvl3pPr marL="671993" indent="0" algn="ctr">
              <a:buNone/>
              <a:defRPr sz="1323"/>
            </a:lvl3pPr>
            <a:lvl4pPr marL="1007989" indent="0" algn="ctr">
              <a:buNone/>
              <a:defRPr sz="1176"/>
            </a:lvl4pPr>
            <a:lvl5pPr marL="1343985" indent="0" algn="ctr">
              <a:buNone/>
              <a:defRPr sz="1176"/>
            </a:lvl5pPr>
            <a:lvl6pPr marL="1679981" indent="0" algn="ctr">
              <a:buNone/>
              <a:defRPr sz="1176"/>
            </a:lvl6pPr>
            <a:lvl7pPr marL="2015978" indent="0" algn="ctr">
              <a:buNone/>
              <a:defRPr sz="1176"/>
            </a:lvl7pPr>
            <a:lvl8pPr marL="2351974" indent="0" algn="ctr">
              <a:buNone/>
              <a:defRPr sz="1176"/>
            </a:lvl8pPr>
            <a:lvl9pPr marL="2687970" indent="0" algn="ctr">
              <a:buNone/>
              <a:defRPr sz="1176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1234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7" y="4841234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6316C562-5788-4B1C-9AD1-C8BB11C891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069" y="1948689"/>
            <a:ext cx="2908830" cy="9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03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 sol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B0760314-C1AA-45FF-A68F-408DE495DE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97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 essenzi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17794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E3BDC66F-3845-49E0-B9D1-DAAE88B38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7C62591C-C5DB-415C-AFB4-2FAA09A4690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90" y="699247"/>
            <a:ext cx="3807936" cy="3629892"/>
          </a:xfrm>
        </p:spPr>
        <p:txBody>
          <a:bodyPr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5924" y="699247"/>
            <a:ext cx="3807936" cy="3629892"/>
          </a:xfrm>
        </p:spPr>
        <p:txBody>
          <a:bodyPr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7951" y="484665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5087" y="484665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1" name="Immagine 10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F4F19517-963B-43AC-A045-DA746022F4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0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ED729C2-79B6-4A39-8D8E-D93C837A5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F610EF08-A443-4E6A-A3A9-3488C9A4CE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03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 sol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6CC2557E-3EA9-4F19-B92B-D925B30E1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FEF4AED3-87D9-46B9-842E-B444A1B61A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31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SEDI">
    <p:bg>
      <p:bgPr>
        <a:gradFill>
          <a:gsLst>
            <a:gs pos="65000">
              <a:srgbClr val="00905B">
                <a:alpha val="55000"/>
              </a:srgbClr>
            </a:gs>
            <a:gs pos="0">
              <a:srgbClr val="0057A8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F72D7050-2016-4F82-8565-1C3DE3D3B5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691" y="0"/>
            <a:ext cx="4171159" cy="4041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1960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1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E1B5E3B-B362-418D-89AA-3184831DC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B7E0902-7A44-42B0-9C05-03334E538058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91532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7418657-6C9C-41C5-B976-95491AF7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0" y="-2"/>
            <a:ext cx="2612368" cy="970351"/>
          </a:xfrm>
          <a:prstGeom prst="rect">
            <a:avLst/>
          </a:prstGeom>
        </p:spPr>
      </p:pic>
      <p:pic>
        <p:nvPicPr>
          <p:cNvPr id="8" name="Immagine 7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2C5380D9-DB4D-4D07-B390-7098B50AB22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2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E1B5E3B-B362-418D-89AA-3184831DC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B7E0902-7A44-42B0-9C05-03334E538058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91532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220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CED42A2C-D18D-48AB-9832-DBBDB6CA2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959850" cy="504031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3135086"/>
            <a:ext cx="3575011" cy="113211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C15A13-3B68-4CA3-82C6-67D8A14EAE98}" type="slidenum">
              <a:rPr kumimoji="0" lang="it-IT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250206DD-FDE3-4407-AA2A-25A832084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640" y="2234827"/>
            <a:ext cx="2908830" cy="9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5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69B0CEA-1062-40B6-BE00-DAD484F4B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90888" cy="6054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324" y="733017"/>
            <a:ext cx="3868601" cy="2096630"/>
          </a:xfrm>
          <a:solidFill>
            <a:srgbClr val="FF9900"/>
          </a:solidFill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lang="en-US" sz="32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GREEN</a:t>
            </a:r>
            <a:br>
              <a:rPr lang="it-IT"/>
            </a:br>
            <a:r>
              <a:rPr lang="it-IT"/>
              <a:t>ENTERPRISE &amp;</a:t>
            </a:r>
            <a:br>
              <a:rPr lang="it-IT"/>
            </a:br>
            <a:r>
              <a:rPr lang="it-IT"/>
              <a:t>CITY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49482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C15A13-3B68-4CA3-82C6-67D8A14EAE98}" type="slidenum">
              <a:rPr kumimoji="0" lang="it-IT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Immagine 7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2DDFAFDC-A58C-41D9-8FEA-1F3711F88C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10" y="4378192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5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3BD8D41-57B2-4E62-A215-EDE3733FA2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6136"/>
            <a:ext cx="9961123" cy="6843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24" y="733012"/>
            <a:ext cx="3868601" cy="2096630"/>
          </a:xfrm>
          <a:solidFill>
            <a:srgbClr val="213C73"/>
          </a:solidFill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lang="en-US" sz="32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49477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261985CF-E8C5-4498-B24F-65DB503A37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10" y="4378192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2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E1A46D04-0DC9-4A70-B12B-026DB743F4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87089"/>
            <a:ext cx="9052317" cy="6789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324" y="733014"/>
            <a:ext cx="3868601" cy="2096630"/>
          </a:xfrm>
          <a:solidFill>
            <a:srgbClr val="47C673"/>
          </a:solidFill>
        </p:spPr>
        <p:txBody>
          <a:bodyPr anchor="b">
            <a:normAutofit/>
          </a:bodyPr>
          <a:lstStyle>
            <a:lvl1pPr>
              <a:lnSpc>
                <a:spcPts val="2600"/>
              </a:lnSpc>
              <a:defRPr sz="3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GREEN</a:t>
            </a:r>
            <a:br>
              <a:rPr lang="it-IT"/>
            </a:br>
            <a:r>
              <a:rPr lang="it-IT"/>
              <a:t>MOBILITY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50503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DFCA604C-AF4E-40D8-BB67-87D8B1566C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158" y="4319826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3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Intestazione sezione">
    <p:bg>
      <p:bgPr>
        <a:solidFill>
          <a:srgbClr val="163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4690" y="1256579"/>
            <a:ext cx="3571166" cy="2096630"/>
          </a:xfrm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4690" y="3373044"/>
            <a:ext cx="3571166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793A348-AF12-4FE3-AF0D-0E0E06C4CA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3461"/>
            <a:ext cx="3839950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3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Intestazione sezion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5194" y="1256579"/>
            <a:ext cx="3600662" cy="2096630"/>
          </a:xfrm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5194" y="3373044"/>
            <a:ext cx="3600662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793A348-AF12-4FE3-AF0D-0E0E06C4CA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3461"/>
            <a:ext cx="3839950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87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CCB2746-0BA9-4AE4-9820-E3B0A9B9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85B7953F-4257-4218-9EE5-6EFC8E99AE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50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716591"/>
            <a:ext cx="7727871" cy="363381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3707FBDD-FB5F-4059-B268-CA909A1A7D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3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7951" y="4826486"/>
            <a:ext cx="302394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</a:t>
            </a:r>
            <a:r>
              <a:rPr lang="en-US" err="1"/>
              <a:t>algoWatt</a:t>
            </a:r>
            <a:r>
              <a:rPr lang="en-US"/>
              <a:t>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5096" y="4826486"/>
            <a:ext cx="201596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604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0" r:id="rId2"/>
    <p:sldLayoutId id="2147483685" r:id="rId3"/>
    <p:sldLayoutId id="2147483687" r:id="rId4"/>
    <p:sldLayoutId id="2147483689" r:id="rId5"/>
    <p:sldLayoutId id="2147483674" r:id="rId6"/>
    <p:sldLayoutId id="2147483675" r:id="rId7"/>
    <p:sldLayoutId id="2147483662" r:id="rId8"/>
    <p:sldLayoutId id="2147483683" r:id="rId9"/>
    <p:sldLayoutId id="2147483677" r:id="rId10"/>
    <p:sldLayoutId id="2147483682" r:id="rId11"/>
    <p:sldLayoutId id="2147483664" r:id="rId12"/>
    <p:sldLayoutId id="2147483666" r:id="rId13"/>
    <p:sldLayoutId id="2147483676" r:id="rId14"/>
    <p:sldLayoutId id="2147483681" r:id="rId15"/>
    <p:sldLayoutId id="2147483678" r:id="rId16"/>
    <p:sldLayoutId id="2147483667" r:id="rId17"/>
    <p:sldLayoutId id="2147483679" r:id="rId18"/>
  </p:sldLayoutIdLst>
  <p:hf sldNum="0" hdr="0" dt="0"/>
  <p:txStyles>
    <p:titleStyle>
      <a:lvl1pPr algn="l" defTabSz="671993" rtl="0" eaLnBrk="1" latinLnBrk="0" hangingPunct="1">
        <a:lnSpc>
          <a:spcPct val="90000"/>
        </a:lnSpc>
        <a:spcBef>
          <a:spcPct val="0"/>
        </a:spcBef>
        <a:buNone/>
        <a:defRPr sz="3234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67998" indent="-167998" algn="l" defTabSz="671993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03994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39991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75987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11983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47980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3976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19972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5968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5996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1993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7989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3985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79981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5978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1974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7970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open-electronics.org/open-q-212-single-board-computer-for-your-iot-device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zkoder/spring-boot-data-jpa-mysql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turnism/grpc-by-example-java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ring-guides/gs-messaging-jms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86C64A-0883-4B2D-9F0F-3EC27D9AD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2" y="3214913"/>
            <a:ext cx="4230914" cy="143691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it-IT" sz="2000" dirty="0"/>
              <a:t>Corso Nuove Tecnologie</a:t>
            </a:r>
          </a:p>
          <a:p>
            <a:pPr>
              <a:spcAft>
                <a:spcPts val="600"/>
              </a:spcAft>
            </a:pPr>
            <a:r>
              <a:rPr lang="it-IT" sz="1600" b="1" dirty="0">
                <a:latin typeface="Arial" panose="020B0604020202020204" pitchFamily="34" charset="0"/>
              </a:rPr>
              <a:t>Microservices</a:t>
            </a:r>
          </a:p>
          <a:p>
            <a:pPr>
              <a:spcAft>
                <a:spcPts val="600"/>
              </a:spcAft>
            </a:pPr>
            <a:br>
              <a:rPr lang="it-IT" sz="16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r>
              <a:rPr lang="it-IT" sz="16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>Christian Melchiorre </a:t>
            </a:r>
            <a:br>
              <a:rPr lang="it-IT" sz="16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endParaRPr lang="it-IT" sz="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endParaRPr lang="it-IT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E12E83-DD5C-45FE-8646-60806616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11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16">
            <a:extLst>
              <a:ext uri="{FF2B5EF4-FFF2-40B4-BE49-F238E27FC236}">
                <a16:creationId xmlns:a16="http://schemas.microsoft.com/office/drawing/2014/main" id="{6AD25341-2AD7-429A-9153-D981502C1A3E}"/>
              </a:ext>
            </a:extLst>
          </p:cNvPr>
          <p:cNvSpPr/>
          <p:nvPr/>
        </p:nvSpPr>
        <p:spPr>
          <a:xfrm>
            <a:off x="315297" y="4297825"/>
            <a:ext cx="2088430" cy="578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00239BFB-A074-49C4-BDCA-7243B00599AD}"/>
              </a:ext>
            </a:extLst>
          </p:cNvPr>
          <p:cNvSpPr/>
          <p:nvPr/>
        </p:nvSpPr>
        <p:spPr>
          <a:xfrm>
            <a:off x="1563190" y="28629"/>
            <a:ext cx="7091641" cy="4701157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z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AB5E39D0-764C-46A8-8BE0-D5B19191D508}"/>
              </a:ext>
            </a:extLst>
          </p:cNvPr>
          <p:cNvSpPr txBox="1"/>
          <p:nvPr/>
        </p:nvSpPr>
        <p:spPr>
          <a:xfrm>
            <a:off x="6954900" y="3453985"/>
            <a:ext cx="778728" cy="246221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r>
              <a:rPr lang="it-IT" sz="1000" b="1" dirty="0"/>
              <a:t>MQTT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68592036-F8AC-452E-B024-2EA46357034D}"/>
              </a:ext>
            </a:extLst>
          </p:cNvPr>
          <p:cNvSpPr txBox="1"/>
          <p:nvPr/>
        </p:nvSpPr>
        <p:spPr>
          <a:xfrm>
            <a:off x="3974706" y="1707492"/>
            <a:ext cx="856181" cy="246221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000" b="1" dirty="0"/>
              <a:t>MongoDb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4CC7692A-1664-4300-B6A8-749A868F547C}"/>
              </a:ext>
            </a:extLst>
          </p:cNvPr>
          <p:cNvSpPr txBox="1"/>
          <p:nvPr/>
        </p:nvSpPr>
        <p:spPr>
          <a:xfrm>
            <a:off x="7063561" y="885065"/>
            <a:ext cx="778728" cy="246221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r>
              <a:rPr lang="it-IT" sz="1000" b="1" dirty="0"/>
              <a:t>AMQP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C7F8D51-5AE9-4D00-A20E-CDE696ECC033}"/>
              </a:ext>
            </a:extLst>
          </p:cNvPr>
          <p:cNvCxnSpPr>
            <a:cxnSpLocks/>
            <a:stCxn id="189" idx="0"/>
            <a:endCxn id="104" idx="1"/>
          </p:cNvCxnSpPr>
          <p:nvPr/>
        </p:nvCxnSpPr>
        <p:spPr>
          <a:xfrm flipV="1">
            <a:off x="2978512" y="915897"/>
            <a:ext cx="640258" cy="26142"/>
          </a:xfrm>
          <a:prstGeom prst="straightConnector1">
            <a:avLst/>
          </a:prstGeom>
          <a:ln w="38100">
            <a:solidFill>
              <a:srgbClr val="D274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A6C38D45-33CC-44F0-BA58-61B82AB78D55}"/>
              </a:ext>
            </a:extLst>
          </p:cNvPr>
          <p:cNvSpPr txBox="1"/>
          <p:nvPr/>
        </p:nvSpPr>
        <p:spPr>
          <a:xfrm>
            <a:off x="4758754" y="3801164"/>
            <a:ext cx="778728" cy="246221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r>
              <a:rPr lang="it-IT" sz="1000" b="1" dirty="0"/>
              <a:t>AMQP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2D352462-3947-4944-8286-4EAEA924B46A}"/>
              </a:ext>
            </a:extLst>
          </p:cNvPr>
          <p:cNvCxnSpPr>
            <a:cxnSpLocks/>
          </p:cNvCxnSpPr>
          <p:nvPr/>
        </p:nvCxnSpPr>
        <p:spPr>
          <a:xfrm>
            <a:off x="2896643" y="1136159"/>
            <a:ext cx="929592" cy="978819"/>
          </a:xfrm>
          <a:prstGeom prst="straightConnector1">
            <a:avLst/>
          </a:prstGeom>
          <a:ln w="38100">
            <a:solidFill>
              <a:srgbClr val="D274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608F6C1-890C-4692-9031-D5F297744564}"/>
              </a:ext>
            </a:extLst>
          </p:cNvPr>
          <p:cNvGrpSpPr/>
          <p:nvPr/>
        </p:nvGrpSpPr>
        <p:grpSpPr>
          <a:xfrm>
            <a:off x="6552132" y="217237"/>
            <a:ext cx="379009" cy="3099355"/>
            <a:chOff x="7434133" y="33984"/>
            <a:chExt cx="379009" cy="3099355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C3036170-5FC9-4AF3-A490-53F3F03F6907}"/>
                </a:ext>
              </a:extLst>
            </p:cNvPr>
            <p:cNvSpPr/>
            <p:nvPr/>
          </p:nvSpPr>
          <p:spPr>
            <a:xfrm>
              <a:off x="7434133" y="55416"/>
              <a:ext cx="379008" cy="307792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1050" b="1">
                <a:solidFill>
                  <a:schemeClr val="tx1"/>
                </a:solidFill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25E1588-36DB-4107-9CB1-79DF2535A669}"/>
                </a:ext>
              </a:extLst>
            </p:cNvPr>
            <p:cNvSpPr/>
            <p:nvPr/>
          </p:nvSpPr>
          <p:spPr>
            <a:xfrm>
              <a:off x="7434134" y="33984"/>
              <a:ext cx="379008" cy="396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1050" b="1">
                <a:solidFill>
                  <a:schemeClr val="tx1"/>
                </a:solidFill>
              </a:endParaRP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00E7CA14-EB0D-4CB5-915D-80431C7B5E5C}"/>
              </a:ext>
            </a:extLst>
          </p:cNvPr>
          <p:cNvCxnSpPr>
            <a:cxnSpLocks/>
            <a:stCxn id="121" idx="3"/>
            <a:endCxn id="129" idx="2"/>
          </p:cNvCxnSpPr>
          <p:nvPr/>
        </p:nvCxnSpPr>
        <p:spPr>
          <a:xfrm flipV="1">
            <a:off x="4694706" y="3316592"/>
            <a:ext cx="2046930" cy="523740"/>
          </a:xfrm>
          <a:prstGeom prst="bentConnector2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Hexagon 100">
            <a:extLst>
              <a:ext uri="{FF2B5EF4-FFF2-40B4-BE49-F238E27FC236}">
                <a16:creationId xmlns:a16="http://schemas.microsoft.com/office/drawing/2014/main" id="{B1E79C0A-CD98-4B75-AAE8-2F29CDB7A87F}"/>
              </a:ext>
            </a:extLst>
          </p:cNvPr>
          <p:cNvSpPr/>
          <p:nvPr/>
        </p:nvSpPr>
        <p:spPr>
          <a:xfrm>
            <a:off x="1714495" y="3511027"/>
            <a:ext cx="974364" cy="839969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050" b="1" dirty="0">
                <a:solidFill>
                  <a:schemeClr val="tx1"/>
                </a:solidFill>
              </a:rPr>
              <a:t>Auth server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224110-02E6-4CF8-880F-41B2EF6EB412}"/>
              </a:ext>
            </a:extLst>
          </p:cNvPr>
          <p:cNvGrpSpPr/>
          <p:nvPr/>
        </p:nvGrpSpPr>
        <p:grpSpPr>
          <a:xfrm>
            <a:off x="3618770" y="539393"/>
            <a:ext cx="1075936" cy="807314"/>
            <a:chOff x="10828957" y="2971588"/>
            <a:chExt cx="1075936" cy="807314"/>
          </a:xfrm>
        </p:grpSpPr>
        <p:sp>
          <p:nvSpPr>
            <p:cNvPr id="103" name="Hexagon 102">
              <a:extLst>
                <a:ext uri="{FF2B5EF4-FFF2-40B4-BE49-F238E27FC236}">
                  <a16:creationId xmlns:a16="http://schemas.microsoft.com/office/drawing/2014/main" id="{387A48C1-ABC2-4EB9-AE0C-E3653D5BFF5A}"/>
                </a:ext>
              </a:extLst>
            </p:cNvPr>
            <p:cNvSpPr/>
            <p:nvPr/>
          </p:nvSpPr>
          <p:spPr>
            <a:xfrm>
              <a:off x="10898683" y="2971588"/>
              <a:ext cx="936485" cy="807314"/>
            </a:xfrm>
            <a:prstGeom prst="hexagon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58A7F6-F93D-4D7A-80B9-3663D8F4D05A}"/>
                </a:ext>
              </a:extLst>
            </p:cNvPr>
            <p:cNvSpPr/>
            <p:nvPr/>
          </p:nvSpPr>
          <p:spPr>
            <a:xfrm>
              <a:off x="10828957" y="3132648"/>
              <a:ext cx="107593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t-IT" sz="1050" b="1" dirty="0"/>
                <a:t>service</a:t>
              </a:r>
            </a:p>
            <a:p>
              <a:pPr algn="ctr"/>
              <a:r>
                <a:rPr lang="it-IT" sz="1050" b="1" dirty="0"/>
                <a:t>(business logic)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4BCE44E-9C91-4AAE-877E-FEAD1A117652}"/>
              </a:ext>
            </a:extLst>
          </p:cNvPr>
          <p:cNvGrpSpPr/>
          <p:nvPr/>
        </p:nvGrpSpPr>
        <p:grpSpPr>
          <a:xfrm>
            <a:off x="5022049" y="4084939"/>
            <a:ext cx="796949" cy="687024"/>
            <a:chOff x="1634821" y="2736610"/>
            <a:chExt cx="936485" cy="807314"/>
          </a:xfrm>
        </p:grpSpPr>
        <p:sp>
          <p:nvSpPr>
            <p:cNvPr id="106" name="Hexagon 105">
              <a:extLst>
                <a:ext uri="{FF2B5EF4-FFF2-40B4-BE49-F238E27FC236}">
                  <a16:creationId xmlns:a16="http://schemas.microsoft.com/office/drawing/2014/main" id="{A65BD469-2A9A-4EC0-8E83-FBA5AD88F131}"/>
                </a:ext>
              </a:extLst>
            </p:cNvPr>
            <p:cNvSpPr/>
            <p:nvPr/>
          </p:nvSpPr>
          <p:spPr>
            <a:xfrm>
              <a:off x="1634821" y="2736610"/>
              <a:ext cx="936485" cy="807314"/>
            </a:xfrm>
            <a:prstGeom prst="hexagon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AD3431C-5416-46DF-B9D5-A1014E53A32C}"/>
                </a:ext>
              </a:extLst>
            </p:cNvPr>
            <p:cNvSpPr/>
            <p:nvPr/>
          </p:nvSpPr>
          <p:spPr>
            <a:xfrm>
              <a:off x="1822603" y="3012937"/>
              <a:ext cx="57579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t-IT" sz="1050" b="1" dirty="0"/>
                <a:t>service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6862215-3EF4-4745-AD68-8B4719A3C023}"/>
              </a:ext>
            </a:extLst>
          </p:cNvPr>
          <p:cNvGrpSpPr/>
          <p:nvPr/>
        </p:nvGrpSpPr>
        <p:grpSpPr>
          <a:xfrm>
            <a:off x="5003110" y="2785925"/>
            <a:ext cx="796949" cy="687024"/>
            <a:chOff x="1634821" y="2736610"/>
            <a:chExt cx="936485" cy="807314"/>
          </a:xfrm>
        </p:grpSpPr>
        <p:sp>
          <p:nvSpPr>
            <p:cNvPr id="109" name="Hexagon 108">
              <a:extLst>
                <a:ext uri="{FF2B5EF4-FFF2-40B4-BE49-F238E27FC236}">
                  <a16:creationId xmlns:a16="http://schemas.microsoft.com/office/drawing/2014/main" id="{D5BD3DE6-B60C-431B-B515-97FDA38C5A5C}"/>
                </a:ext>
              </a:extLst>
            </p:cNvPr>
            <p:cNvSpPr/>
            <p:nvPr/>
          </p:nvSpPr>
          <p:spPr>
            <a:xfrm>
              <a:off x="1634821" y="2736610"/>
              <a:ext cx="936485" cy="807314"/>
            </a:xfrm>
            <a:prstGeom prst="hexagon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8DFB732-A539-4511-A824-9C6D42C08C53}"/>
                </a:ext>
              </a:extLst>
            </p:cNvPr>
            <p:cNvSpPr/>
            <p:nvPr/>
          </p:nvSpPr>
          <p:spPr>
            <a:xfrm>
              <a:off x="1822603" y="3012937"/>
              <a:ext cx="57579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t-IT" sz="1050" b="1" dirty="0"/>
                <a:t>service</a:t>
              </a:r>
            </a:p>
          </p:txBody>
        </p:sp>
      </p:grpSp>
      <p:sp>
        <p:nvSpPr>
          <p:cNvPr id="111" name="Hexagon 110">
            <a:extLst>
              <a:ext uri="{FF2B5EF4-FFF2-40B4-BE49-F238E27FC236}">
                <a16:creationId xmlns:a16="http://schemas.microsoft.com/office/drawing/2014/main" id="{9434D74D-5368-439A-99AC-33ACFF336F3A}"/>
              </a:ext>
            </a:extLst>
          </p:cNvPr>
          <p:cNvSpPr/>
          <p:nvPr/>
        </p:nvSpPr>
        <p:spPr>
          <a:xfrm>
            <a:off x="6588747" y="2329992"/>
            <a:ext cx="828795" cy="695830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050" b="1" dirty="0">
              <a:solidFill>
                <a:schemeClr val="tx1"/>
              </a:solidFill>
            </a:endParaRPr>
          </a:p>
        </p:txBody>
      </p:sp>
      <p:sp>
        <p:nvSpPr>
          <p:cNvPr id="112" name="Flowchart: Magnetic Disk 111">
            <a:extLst>
              <a:ext uri="{FF2B5EF4-FFF2-40B4-BE49-F238E27FC236}">
                <a16:creationId xmlns:a16="http://schemas.microsoft.com/office/drawing/2014/main" id="{7411E91E-288F-406B-AAFF-D0AFCD767C50}"/>
              </a:ext>
            </a:extLst>
          </p:cNvPr>
          <p:cNvSpPr/>
          <p:nvPr/>
        </p:nvSpPr>
        <p:spPr>
          <a:xfrm>
            <a:off x="6057929" y="4162183"/>
            <a:ext cx="485146" cy="555397"/>
          </a:xfrm>
          <a:prstGeom prst="flowChartMagneticDisk">
            <a:avLst/>
          </a:prstGeom>
          <a:solidFill>
            <a:srgbClr val="3E80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050" b="1">
              <a:solidFill>
                <a:schemeClr val="tx1"/>
              </a:solidFill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63CD252-1067-468C-B86A-82ED73479D74}"/>
              </a:ext>
            </a:extLst>
          </p:cNvPr>
          <p:cNvCxnSpPr>
            <a:cxnSpLocks/>
          </p:cNvCxnSpPr>
          <p:nvPr/>
        </p:nvCxnSpPr>
        <p:spPr>
          <a:xfrm flipV="1">
            <a:off x="2591881" y="1166611"/>
            <a:ext cx="1234354" cy="9130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E269D54-B82D-4809-ABFF-C0EF7F1FB891}"/>
              </a:ext>
            </a:extLst>
          </p:cNvPr>
          <p:cNvCxnSpPr>
            <a:cxnSpLocks/>
            <a:stCxn id="100" idx="0"/>
            <a:endCxn id="117" idx="3"/>
          </p:cNvCxnSpPr>
          <p:nvPr/>
        </p:nvCxnSpPr>
        <p:spPr>
          <a:xfrm flipV="1">
            <a:off x="2718275" y="2312442"/>
            <a:ext cx="970221" cy="349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DF5BAC3-6311-41A7-9920-1203FEDE24A5}"/>
              </a:ext>
            </a:extLst>
          </p:cNvPr>
          <p:cNvGrpSpPr/>
          <p:nvPr/>
        </p:nvGrpSpPr>
        <p:grpSpPr>
          <a:xfrm>
            <a:off x="3618770" y="1908785"/>
            <a:ext cx="1075936" cy="807314"/>
            <a:chOff x="10828957" y="2971588"/>
            <a:chExt cx="1075936" cy="807314"/>
          </a:xfrm>
        </p:grpSpPr>
        <p:sp>
          <p:nvSpPr>
            <p:cNvPr id="117" name="Hexagon 116">
              <a:extLst>
                <a:ext uri="{FF2B5EF4-FFF2-40B4-BE49-F238E27FC236}">
                  <a16:creationId xmlns:a16="http://schemas.microsoft.com/office/drawing/2014/main" id="{EF778534-6455-40C3-9EBA-9D7FC736F1BC}"/>
                </a:ext>
              </a:extLst>
            </p:cNvPr>
            <p:cNvSpPr/>
            <p:nvPr/>
          </p:nvSpPr>
          <p:spPr>
            <a:xfrm>
              <a:off x="10898683" y="2971588"/>
              <a:ext cx="936485" cy="807314"/>
            </a:xfrm>
            <a:prstGeom prst="hexagon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505F584-F21D-4AB9-A166-22E0D844FC1F}"/>
                </a:ext>
              </a:extLst>
            </p:cNvPr>
            <p:cNvSpPr/>
            <p:nvPr/>
          </p:nvSpPr>
          <p:spPr>
            <a:xfrm>
              <a:off x="10828957" y="3132648"/>
              <a:ext cx="107593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t-IT" sz="1050" b="1" dirty="0"/>
                <a:t>service</a:t>
              </a:r>
            </a:p>
            <a:p>
              <a:pPr algn="ctr"/>
              <a:r>
                <a:rPr lang="it-IT" sz="1050" b="1" dirty="0"/>
                <a:t>(business logic)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DCE0ADD-CC44-4990-AE3C-CC9B2314862D}"/>
              </a:ext>
            </a:extLst>
          </p:cNvPr>
          <p:cNvGrpSpPr/>
          <p:nvPr/>
        </p:nvGrpSpPr>
        <p:grpSpPr>
          <a:xfrm>
            <a:off x="3618770" y="3463828"/>
            <a:ext cx="1075936" cy="807314"/>
            <a:chOff x="10828957" y="2971588"/>
            <a:chExt cx="1075936" cy="807314"/>
          </a:xfrm>
        </p:grpSpPr>
        <p:sp>
          <p:nvSpPr>
            <p:cNvPr id="120" name="Hexagon 119">
              <a:extLst>
                <a:ext uri="{FF2B5EF4-FFF2-40B4-BE49-F238E27FC236}">
                  <a16:creationId xmlns:a16="http://schemas.microsoft.com/office/drawing/2014/main" id="{30B12142-7BF9-45EC-8578-E73D66587E3F}"/>
                </a:ext>
              </a:extLst>
            </p:cNvPr>
            <p:cNvSpPr/>
            <p:nvPr/>
          </p:nvSpPr>
          <p:spPr>
            <a:xfrm>
              <a:off x="10898683" y="2971588"/>
              <a:ext cx="936485" cy="807314"/>
            </a:xfrm>
            <a:prstGeom prst="hexagon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E5C322C-E9D0-44BB-938C-E9049919309A}"/>
                </a:ext>
              </a:extLst>
            </p:cNvPr>
            <p:cNvSpPr/>
            <p:nvPr/>
          </p:nvSpPr>
          <p:spPr>
            <a:xfrm>
              <a:off x="10828957" y="3132648"/>
              <a:ext cx="107593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t-IT" sz="1050" b="1" dirty="0"/>
                <a:t>service</a:t>
              </a:r>
            </a:p>
            <a:p>
              <a:pPr algn="ctr"/>
              <a:r>
                <a:rPr lang="it-IT" sz="1050" b="1" dirty="0"/>
                <a:t>(business logic)</a:t>
              </a:r>
            </a:p>
          </p:txBody>
        </p:sp>
      </p:grp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B57E933-4510-4BE6-A0A2-A0754E1F78B7}"/>
              </a:ext>
            </a:extLst>
          </p:cNvPr>
          <p:cNvCxnSpPr>
            <a:cxnSpLocks/>
          </p:cNvCxnSpPr>
          <p:nvPr/>
        </p:nvCxnSpPr>
        <p:spPr>
          <a:xfrm>
            <a:off x="2591881" y="2528852"/>
            <a:ext cx="1234354" cy="1095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7072340-3CD8-4F92-BB2B-D988590E7ECB}"/>
              </a:ext>
            </a:extLst>
          </p:cNvPr>
          <p:cNvCxnSpPr>
            <a:cxnSpLocks/>
            <a:stCxn id="117" idx="0"/>
          </p:cNvCxnSpPr>
          <p:nvPr/>
        </p:nvCxnSpPr>
        <p:spPr>
          <a:xfrm>
            <a:off x="4624981" y="2312442"/>
            <a:ext cx="1918094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55F31DF-6956-40CB-94D8-CDCC799B3EC7}"/>
              </a:ext>
            </a:extLst>
          </p:cNvPr>
          <p:cNvCxnSpPr>
            <a:cxnSpLocks/>
          </p:cNvCxnSpPr>
          <p:nvPr/>
        </p:nvCxnSpPr>
        <p:spPr>
          <a:xfrm>
            <a:off x="4642485" y="943050"/>
            <a:ext cx="1900590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5030080-A920-487E-B6F5-66AD5B4D4D0D}"/>
              </a:ext>
            </a:extLst>
          </p:cNvPr>
          <p:cNvSpPr/>
          <p:nvPr/>
        </p:nvSpPr>
        <p:spPr>
          <a:xfrm>
            <a:off x="6460127" y="2455707"/>
            <a:ext cx="1130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message</a:t>
            </a:r>
          </a:p>
          <a:p>
            <a:pPr algn="ctr"/>
            <a:r>
              <a:rPr lang="it-IT" sz="1400" b="1" dirty="0"/>
              <a:t>bus</a:t>
            </a:r>
          </a:p>
        </p:txBody>
      </p:sp>
      <p:sp>
        <p:nvSpPr>
          <p:cNvPr id="127" name="Flowchart: Magnetic Disk 126">
            <a:extLst>
              <a:ext uri="{FF2B5EF4-FFF2-40B4-BE49-F238E27FC236}">
                <a16:creationId xmlns:a16="http://schemas.microsoft.com/office/drawing/2014/main" id="{0C6FF85A-9B7C-448C-B70E-42626A3F013A}"/>
              </a:ext>
            </a:extLst>
          </p:cNvPr>
          <p:cNvSpPr/>
          <p:nvPr/>
        </p:nvSpPr>
        <p:spPr>
          <a:xfrm>
            <a:off x="4787049" y="251359"/>
            <a:ext cx="485146" cy="555397"/>
          </a:xfrm>
          <a:prstGeom prst="flowChartMagneticDisk">
            <a:avLst/>
          </a:prstGeom>
          <a:solidFill>
            <a:srgbClr val="3E80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050" b="1">
              <a:solidFill>
                <a:schemeClr val="tx1"/>
              </a:solidFill>
            </a:endParaRPr>
          </a:p>
        </p:txBody>
      </p:sp>
      <p:sp>
        <p:nvSpPr>
          <p:cNvPr id="128" name="Flowchart: Magnetic Disk 127">
            <a:extLst>
              <a:ext uri="{FF2B5EF4-FFF2-40B4-BE49-F238E27FC236}">
                <a16:creationId xmlns:a16="http://schemas.microsoft.com/office/drawing/2014/main" id="{155571AD-12C2-41B9-98BF-8CCC04D9B195}"/>
              </a:ext>
            </a:extLst>
          </p:cNvPr>
          <p:cNvSpPr/>
          <p:nvPr/>
        </p:nvSpPr>
        <p:spPr>
          <a:xfrm>
            <a:off x="4843177" y="1601651"/>
            <a:ext cx="485146" cy="555397"/>
          </a:xfrm>
          <a:prstGeom prst="flowChartMagneticDisk">
            <a:avLst/>
          </a:prstGeom>
          <a:solidFill>
            <a:srgbClr val="3E80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050" b="1">
              <a:solidFill>
                <a:schemeClr val="tx1"/>
              </a:solidFill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D363273-2CBB-4B2F-80F9-6109D0867F3C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4485518" y="529058"/>
            <a:ext cx="301531" cy="166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9899C94-75C7-4C4D-B923-8AD2F5FC9204}"/>
              </a:ext>
            </a:extLst>
          </p:cNvPr>
          <p:cNvCxnSpPr>
            <a:cxnSpLocks/>
            <a:endCxn id="128" idx="2"/>
          </p:cNvCxnSpPr>
          <p:nvPr/>
        </p:nvCxnSpPr>
        <p:spPr>
          <a:xfrm flipV="1">
            <a:off x="4485518" y="1879350"/>
            <a:ext cx="357659" cy="20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7DE0C7D-4868-4021-86D6-2C8999E324F3}"/>
              </a:ext>
            </a:extLst>
          </p:cNvPr>
          <p:cNvCxnSpPr>
            <a:cxnSpLocks/>
            <a:stCxn id="106" idx="0"/>
            <a:endCxn id="112" idx="2"/>
          </p:cNvCxnSpPr>
          <p:nvPr/>
        </p:nvCxnSpPr>
        <p:spPr>
          <a:xfrm>
            <a:off x="5818998" y="4428451"/>
            <a:ext cx="238931" cy="11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227D8FD-845D-4056-B77B-4819DFEC97EA}"/>
              </a:ext>
            </a:extLst>
          </p:cNvPr>
          <p:cNvGrpSpPr/>
          <p:nvPr/>
        </p:nvGrpSpPr>
        <p:grpSpPr>
          <a:xfrm>
            <a:off x="7488185" y="310527"/>
            <a:ext cx="796949" cy="687024"/>
            <a:chOff x="1634821" y="2736610"/>
            <a:chExt cx="936485" cy="807314"/>
          </a:xfrm>
        </p:grpSpPr>
        <p:sp>
          <p:nvSpPr>
            <p:cNvPr id="145" name="Hexagon 144">
              <a:extLst>
                <a:ext uri="{FF2B5EF4-FFF2-40B4-BE49-F238E27FC236}">
                  <a16:creationId xmlns:a16="http://schemas.microsoft.com/office/drawing/2014/main" id="{2711D0FD-3457-42B5-925B-C6DEC011E03D}"/>
                </a:ext>
              </a:extLst>
            </p:cNvPr>
            <p:cNvSpPr/>
            <p:nvPr/>
          </p:nvSpPr>
          <p:spPr>
            <a:xfrm>
              <a:off x="1634821" y="2736610"/>
              <a:ext cx="936485" cy="807314"/>
            </a:xfrm>
            <a:prstGeom prst="hexagon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9CC140F-CD66-4A6F-A1BE-F3D1AF040519}"/>
                </a:ext>
              </a:extLst>
            </p:cNvPr>
            <p:cNvSpPr/>
            <p:nvPr/>
          </p:nvSpPr>
          <p:spPr>
            <a:xfrm>
              <a:off x="1822603" y="3012937"/>
              <a:ext cx="57579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t-IT" sz="1050" b="1" dirty="0"/>
                <a:t>service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349B2BB-CA6A-45FF-BF3A-CB31EE79D6F0}"/>
              </a:ext>
            </a:extLst>
          </p:cNvPr>
          <p:cNvGrpSpPr/>
          <p:nvPr/>
        </p:nvGrpSpPr>
        <p:grpSpPr>
          <a:xfrm>
            <a:off x="7488184" y="1222193"/>
            <a:ext cx="796949" cy="687024"/>
            <a:chOff x="1634821" y="2736610"/>
            <a:chExt cx="936485" cy="807314"/>
          </a:xfrm>
        </p:grpSpPr>
        <p:sp>
          <p:nvSpPr>
            <p:cNvPr id="148" name="Hexagon 147">
              <a:extLst>
                <a:ext uri="{FF2B5EF4-FFF2-40B4-BE49-F238E27FC236}">
                  <a16:creationId xmlns:a16="http://schemas.microsoft.com/office/drawing/2014/main" id="{DA22467F-FB91-40A6-B9C6-8EAD03599763}"/>
                </a:ext>
              </a:extLst>
            </p:cNvPr>
            <p:cNvSpPr/>
            <p:nvPr/>
          </p:nvSpPr>
          <p:spPr>
            <a:xfrm>
              <a:off x="1634821" y="2736610"/>
              <a:ext cx="936485" cy="807314"/>
            </a:xfrm>
            <a:prstGeom prst="hexagon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4385448-3B2B-42F5-B554-06728A31DCC4}"/>
                </a:ext>
              </a:extLst>
            </p:cNvPr>
            <p:cNvSpPr/>
            <p:nvPr/>
          </p:nvSpPr>
          <p:spPr>
            <a:xfrm>
              <a:off x="1822603" y="3012937"/>
              <a:ext cx="57579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t-IT" sz="1050" b="1" dirty="0"/>
                <a:t>service</a:t>
              </a:r>
            </a:p>
          </p:txBody>
        </p:sp>
      </p:grp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6D3EC0D-9B05-48E3-AAE0-31B987E85518}"/>
              </a:ext>
            </a:extLst>
          </p:cNvPr>
          <p:cNvCxnSpPr>
            <a:cxnSpLocks/>
            <a:stCxn id="145" idx="3"/>
          </p:cNvCxnSpPr>
          <p:nvPr/>
        </p:nvCxnSpPr>
        <p:spPr>
          <a:xfrm flipH="1">
            <a:off x="6940197" y="654039"/>
            <a:ext cx="547988" cy="301637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F7868361-B113-4550-AD3E-7CE3968CEFBC}"/>
              </a:ext>
            </a:extLst>
          </p:cNvPr>
          <p:cNvCxnSpPr>
            <a:cxnSpLocks/>
            <a:stCxn id="148" idx="3"/>
          </p:cNvCxnSpPr>
          <p:nvPr/>
        </p:nvCxnSpPr>
        <p:spPr>
          <a:xfrm flipH="1">
            <a:off x="6895820" y="1565705"/>
            <a:ext cx="592364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FBE1594-751D-4684-A16D-D91E2CEF5638}"/>
              </a:ext>
            </a:extLst>
          </p:cNvPr>
          <p:cNvCxnSpPr>
            <a:cxnSpLocks/>
          </p:cNvCxnSpPr>
          <p:nvPr/>
        </p:nvCxnSpPr>
        <p:spPr>
          <a:xfrm flipH="1" flipV="1">
            <a:off x="6901441" y="3167516"/>
            <a:ext cx="688804" cy="410946"/>
          </a:xfrm>
          <a:prstGeom prst="straightConnector1">
            <a:avLst/>
          </a:prstGeom>
          <a:ln w="38100">
            <a:solidFill>
              <a:srgbClr val="D2747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5E224B3E-813E-44F7-997B-1133328DE231}"/>
              </a:ext>
            </a:extLst>
          </p:cNvPr>
          <p:cNvCxnSpPr>
            <a:cxnSpLocks/>
          </p:cNvCxnSpPr>
          <p:nvPr/>
        </p:nvCxnSpPr>
        <p:spPr>
          <a:xfrm>
            <a:off x="2209734" y="2758688"/>
            <a:ext cx="21359" cy="752339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Hexagon 177">
            <a:extLst>
              <a:ext uri="{FF2B5EF4-FFF2-40B4-BE49-F238E27FC236}">
                <a16:creationId xmlns:a16="http://schemas.microsoft.com/office/drawing/2014/main" id="{F61E8D97-CBE6-467F-9E3B-AF98B8668989}"/>
              </a:ext>
            </a:extLst>
          </p:cNvPr>
          <p:cNvSpPr/>
          <p:nvPr/>
        </p:nvSpPr>
        <p:spPr>
          <a:xfrm>
            <a:off x="258372" y="2741668"/>
            <a:ext cx="974364" cy="839969"/>
          </a:xfrm>
          <a:prstGeom prst="hexago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05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it-IT" sz="1050" b="1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5367A08-6A8E-4556-A40B-253D001FF22E}"/>
              </a:ext>
            </a:extLst>
          </p:cNvPr>
          <p:cNvCxnSpPr>
            <a:cxnSpLocks/>
          </p:cNvCxnSpPr>
          <p:nvPr/>
        </p:nvCxnSpPr>
        <p:spPr>
          <a:xfrm>
            <a:off x="1186866" y="1412079"/>
            <a:ext cx="626907" cy="7188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A0CB61D-45D9-4988-969B-6ED4A4CE4669}"/>
              </a:ext>
            </a:extLst>
          </p:cNvPr>
          <p:cNvCxnSpPr>
            <a:cxnSpLocks/>
          </p:cNvCxnSpPr>
          <p:nvPr/>
        </p:nvCxnSpPr>
        <p:spPr>
          <a:xfrm flipV="1">
            <a:off x="1134608" y="2528852"/>
            <a:ext cx="693706" cy="4095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Hexagon 188">
            <a:extLst>
              <a:ext uri="{FF2B5EF4-FFF2-40B4-BE49-F238E27FC236}">
                <a16:creationId xmlns:a16="http://schemas.microsoft.com/office/drawing/2014/main" id="{EA97EE13-14FF-4298-A87A-A0768D28E04C}"/>
              </a:ext>
            </a:extLst>
          </p:cNvPr>
          <p:cNvSpPr/>
          <p:nvPr/>
        </p:nvSpPr>
        <p:spPr>
          <a:xfrm>
            <a:off x="2004148" y="522054"/>
            <a:ext cx="974364" cy="839969"/>
          </a:xfrm>
          <a:prstGeom prst="hexago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050" b="1" dirty="0">
                <a:solidFill>
                  <a:schemeClr val="tx1"/>
                </a:solidFill>
              </a:rPr>
              <a:t>other</a:t>
            </a:r>
          </a:p>
          <a:p>
            <a:pPr algn="ctr"/>
            <a:r>
              <a:rPr lang="it-IT" sz="1050" b="1" dirty="0">
                <a:solidFill>
                  <a:schemeClr val="tx1"/>
                </a:solidFill>
              </a:rPr>
              <a:t>client(s)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9A0BA8A7-93F3-4EB8-A935-F2E9C5F2AAFA}"/>
              </a:ext>
            </a:extLst>
          </p:cNvPr>
          <p:cNvGrpSpPr/>
          <p:nvPr/>
        </p:nvGrpSpPr>
        <p:grpSpPr>
          <a:xfrm>
            <a:off x="7479560" y="2142837"/>
            <a:ext cx="796949" cy="687024"/>
            <a:chOff x="1634821" y="2736610"/>
            <a:chExt cx="936485" cy="807314"/>
          </a:xfrm>
        </p:grpSpPr>
        <p:sp>
          <p:nvSpPr>
            <p:cNvPr id="201" name="Hexagon 200">
              <a:extLst>
                <a:ext uri="{FF2B5EF4-FFF2-40B4-BE49-F238E27FC236}">
                  <a16:creationId xmlns:a16="http://schemas.microsoft.com/office/drawing/2014/main" id="{0B54F1E0-EF2E-4120-8F97-ECEFE747572D}"/>
                </a:ext>
              </a:extLst>
            </p:cNvPr>
            <p:cNvSpPr/>
            <p:nvPr/>
          </p:nvSpPr>
          <p:spPr>
            <a:xfrm>
              <a:off x="1634821" y="2736610"/>
              <a:ext cx="936485" cy="807314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22A66C8B-BA5A-499B-AEF1-994F9C404241}"/>
                </a:ext>
              </a:extLst>
            </p:cNvPr>
            <p:cNvSpPr/>
            <p:nvPr/>
          </p:nvSpPr>
          <p:spPr>
            <a:xfrm>
              <a:off x="1728712" y="3070518"/>
              <a:ext cx="748702" cy="1875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t-IT" sz="1050" b="1" dirty="0">
                  <a:solidFill>
                    <a:schemeClr val="tx1"/>
                  </a:solidFill>
                </a:rPr>
                <a:t>service</a:t>
              </a:r>
            </a:p>
          </p:txBody>
        </p:sp>
      </p:grp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FCF9F358-72B6-4391-9E13-B19B6934CB81}"/>
              </a:ext>
            </a:extLst>
          </p:cNvPr>
          <p:cNvCxnSpPr>
            <a:cxnSpLocks/>
          </p:cNvCxnSpPr>
          <p:nvPr/>
        </p:nvCxnSpPr>
        <p:spPr>
          <a:xfrm flipH="1" flipV="1">
            <a:off x="6911978" y="2039222"/>
            <a:ext cx="638224" cy="280593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92F232E-BC57-4EDA-A9D1-FC26C96697C7}"/>
              </a:ext>
            </a:extLst>
          </p:cNvPr>
          <p:cNvGrpSpPr/>
          <p:nvPr/>
        </p:nvGrpSpPr>
        <p:grpSpPr>
          <a:xfrm>
            <a:off x="7510344" y="3392548"/>
            <a:ext cx="796949" cy="687024"/>
            <a:chOff x="1634821" y="2736610"/>
            <a:chExt cx="936485" cy="807314"/>
          </a:xfrm>
          <a:solidFill>
            <a:srgbClr val="DE9A9A"/>
          </a:solidFill>
        </p:grpSpPr>
        <p:sp>
          <p:nvSpPr>
            <p:cNvPr id="206" name="Hexagon 205">
              <a:extLst>
                <a:ext uri="{FF2B5EF4-FFF2-40B4-BE49-F238E27FC236}">
                  <a16:creationId xmlns:a16="http://schemas.microsoft.com/office/drawing/2014/main" id="{553F842F-DF69-4278-B620-D8A865D6B734}"/>
                </a:ext>
              </a:extLst>
            </p:cNvPr>
            <p:cNvSpPr/>
            <p:nvPr/>
          </p:nvSpPr>
          <p:spPr>
            <a:xfrm>
              <a:off x="1634821" y="2736610"/>
              <a:ext cx="936485" cy="807314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6DFE222-71E4-40C0-9F67-FF2A2A4B74A1}"/>
                </a:ext>
              </a:extLst>
            </p:cNvPr>
            <p:cNvSpPr/>
            <p:nvPr/>
          </p:nvSpPr>
          <p:spPr>
            <a:xfrm>
              <a:off x="1728712" y="3070518"/>
              <a:ext cx="748702" cy="1875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t-IT" sz="1050" b="1" dirty="0">
                  <a:solidFill>
                    <a:schemeClr val="tx1"/>
                  </a:solidFill>
                </a:rPr>
                <a:t>device</a:t>
              </a:r>
            </a:p>
          </p:txBody>
        </p:sp>
      </p:grpSp>
      <p:sp>
        <p:nvSpPr>
          <p:cNvPr id="100" name="Hexagon 99">
            <a:extLst>
              <a:ext uri="{FF2B5EF4-FFF2-40B4-BE49-F238E27FC236}">
                <a16:creationId xmlns:a16="http://schemas.microsoft.com/office/drawing/2014/main" id="{6672EA5A-0535-4B67-8190-224EB543B82B}"/>
              </a:ext>
            </a:extLst>
          </p:cNvPr>
          <p:cNvSpPr/>
          <p:nvPr/>
        </p:nvSpPr>
        <p:spPr>
          <a:xfrm>
            <a:off x="1743911" y="1927359"/>
            <a:ext cx="974364" cy="839969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050" b="1" dirty="0">
                <a:solidFill>
                  <a:schemeClr val="tx1"/>
                </a:solidFill>
              </a:rPr>
              <a:t>API gateway</a:t>
            </a:r>
          </a:p>
        </p:txBody>
      </p:sp>
      <p:pic>
        <p:nvPicPr>
          <p:cNvPr id="214" name="Picture 213" descr="A circuit board&#10;&#10;Description automatically generated">
            <a:extLst>
              <a:ext uri="{FF2B5EF4-FFF2-40B4-BE49-F238E27FC236}">
                <a16:creationId xmlns:a16="http://schemas.microsoft.com/office/drawing/2014/main" id="{696C4D1E-C1AF-46A8-8569-9E79B6CDB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510344" y="4456276"/>
            <a:ext cx="945364" cy="588852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8BD17223-7DA3-43E6-89B0-EF7262095362}"/>
              </a:ext>
            </a:extLst>
          </p:cNvPr>
          <p:cNvSpPr txBox="1"/>
          <p:nvPr/>
        </p:nvSpPr>
        <p:spPr>
          <a:xfrm rot="2828442">
            <a:off x="1124181" y="1456951"/>
            <a:ext cx="778728" cy="24622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it-IT" dirty="0"/>
              <a:t>HTTP/REST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1E26D1C-5BAC-4B1C-9A13-AD6B34D7D0BB}"/>
              </a:ext>
            </a:extLst>
          </p:cNvPr>
          <p:cNvSpPr txBox="1"/>
          <p:nvPr/>
        </p:nvSpPr>
        <p:spPr>
          <a:xfrm rot="19692003">
            <a:off x="992565" y="2487825"/>
            <a:ext cx="778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/>
              <a:t>HTTP/REST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5D8239F-FB43-4183-8A1B-12BC22B42D66}"/>
              </a:ext>
            </a:extLst>
          </p:cNvPr>
          <p:cNvSpPr txBox="1"/>
          <p:nvPr/>
        </p:nvSpPr>
        <p:spPr>
          <a:xfrm>
            <a:off x="2671554" y="1718538"/>
            <a:ext cx="778728" cy="24622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it-IT" sz="1000" b="1" dirty="0"/>
              <a:t>HTTP/REST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2381364-DAC5-4105-B3BC-46FFBDDC9B49}"/>
              </a:ext>
            </a:extLst>
          </p:cNvPr>
          <p:cNvSpPr txBox="1"/>
          <p:nvPr/>
        </p:nvSpPr>
        <p:spPr>
          <a:xfrm>
            <a:off x="2684815" y="1473673"/>
            <a:ext cx="845140" cy="24421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it-IT" sz="1000" b="1" dirty="0"/>
              <a:t>gRPC. SOAP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DB4BAF5-AD9D-463A-BFDD-126DA3E93A7B}"/>
              </a:ext>
            </a:extLst>
          </p:cNvPr>
          <p:cNvSpPr txBox="1"/>
          <p:nvPr/>
        </p:nvSpPr>
        <p:spPr>
          <a:xfrm>
            <a:off x="4694706" y="2379207"/>
            <a:ext cx="778728" cy="246221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r>
              <a:rPr lang="it-IT" sz="1000" b="1" dirty="0"/>
              <a:t>AMQP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3BCD385D-D3B0-4188-9984-38320C1114BC}"/>
              </a:ext>
            </a:extLst>
          </p:cNvPr>
          <p:cNvSpPr txBox="1"/>
          <p:nvPr/>
        </p:nvSpPr>
        <p:spPr>
          <a:xfrm>
            <a:off x="4719647" y="956234"/>
            <a:ext cx="778728" cy="246221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r>
              <a:rPr lang="it-IT" sz="1000" b="1" dirty="0"/>
              <a:t>AMQP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295BC738-A916-4810-AACD-8A379CDB6184}"/>
              </a:ext>
            </a:extLst>
          </p:cNvPr>
          <p:cNvSpPr txBox="1"/>
          <p:nvPr/>
        </p:nvSpPr>
        <p:spPr>
          <a:xfrm>
            <a:off x="4228822" y="255187"/>
            <a:ext cx="568466" cy="246221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000" b="1" dirty="0"/>
              <a:t>ODBC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BA573C12-D736-49E9-B720-CCABE27AE98A}"/>
              </a:ext>
            </a:extLst>
          </p:cNvPr>
          <p:cNvSpPr txBox="1"/>
          <p:nvPr/>
        </p:nvSpPr>
        <p:spPr>
          <a:xfrm>
            <a:off x="4481443" y="3171180"/>
            <a:ext cx="491200" cy="246221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000" b="1" dirty="0"/>
              <a:t>gRPC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40DE429-C41D-41C6-BA38-5840FD911CF9}"/>
              </a:ext>
            </a:extLst>
          </p:cNvPr>
          <p:cNvSpPr txBox="1"/>
          <p:nvPr/>
        </p:nvSpPr>
        <p:spPr>
          <a:xfrm>
            <a:off x="4409282" y="4238816"/>
            <a:ext cx="491200" cy="246221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000" b="1" dirty="0"/>
              <a:t>gRPC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99DEE78-92CD-4981-AAF7-459A181180A1}"/>
              </a:ext>
            </a:extLst>
          </p:cNvPr>
          <p:cNvCxnSpPr>
            <a:cxnSpLocks/>
          </p:cNvCxnSpPr>
          <p:nvPr/>
        </p:nvCxnSpPr>
        <p:spPr>
          <a:xfrm flipV="1">
            <a:off x="4540545" y="3311903"/>
            <a:ext cx="532112" cy="376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466335B-67E3-4480-88DA-41B6BCC9ACAC}"/>
              </a:ext>
            </a:extLst>
          </p:cNvPr>
          <p:cNvCxnSpPr>
            <a:cxnSpLocks/>
            <a:endCxn id="106" idx="3"/>
          </p:cNvCxnSpPr>
          <p:nvPr/>
        </p:nvCxnSpPr>
        <p:spPr>
          <a:xfrm>
            <a:off x="4540545" y="4074698"/>
            <a:ext cx="481504" cy="353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Hexagon 178">
            <a:extLst>
              <a:ext uri="{FF2B5EF4-FFF2-40B4-BE49-F238E27FC236}">
                <a16:creationId xmlns:a16="http://schemas.microsoft.com/office/drawing/2014/main" id="{09683D3F-361C-44F8-B501-FA7FB2C778E3}"/>
              </a:ext>
            </a:extLst>
          </p:cNvPr>
          <p:cNvSpPr/>
          <p:nvPr/>
        </p:nvSpPr>
        <p:spPr>
          <a:xfrm>
            <a:off x="282365" y="827735"/>
            <a:ext cx="974364" cy="839969"/>
          </a:xfrm>
          <a:prstGeom prst="hexago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050" b="1" dirty="0">
                <a:solidFill>
                  <a:schemeClr val="tx1"/>
                </a:solidFill>
              </a:rPr>
              <a:t>mobile</a:t>
            </a:r>
          </a:p>
          <a:p>
            <a:pPr algn="ctr"/>
            <a:r>
              <a:rPr lang="it-IT" sz="1050" b="1" dirty="0">
                <a:solidFill>
                  <a:schemeClr val="tx1"/>
                </a:solidFill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090072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DEDF27-C2C2-4506-B9E5-471CECD3A6B3}"/>
              </a:ext>
            </a:extLst>
          </p:cNvPr>
          <p:cNvSpPr/>
          <p:nvPr/>
        </p:nvSpPr>
        <p:spPr>
          <a:xfrm>
            <a:off x="423112" y="1005044"/>
            <a:ext cx="8052665" cy="378565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RestController</a:t>
            </a:r>
            <a:endParaRPr lang="it-IT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RequestMapping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600" dirty="0">
                <a:solidFill>
                  <a:srgbClr val="CE9178"/>
                </a:solidFill>
                <a:latin typeface="Consolas" panose="020B0609020204030204" pitchFamily="49" charset="0"/>
              </a:rPr>
              <a:t>"/api"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6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TutorialController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b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Autowired</a:t>
            </a:r>
            <a:endParaRPr lang="it-IT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TutorialRepository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600" dirty="0">
                <a:solidFill>
                  <a:srgbClr val="9CDCFE"/>
                </a:solidFill>
                <a:latin typeface="Consolas" panose="020B0609020204030204" pitchFamily="49" charset="0"/>
              </a:rPr>
              <a:t>tutorialRepository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GetMapping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600" dirty="0">
                <a:solidFill>
                  <a:srgbClr val="CE9178"/>
                </a:solidFill>
                <a:latin typeface="Consolas" panose="020B0609020204030204" pitchFamily="49" charset="0"/>
              </a:rPr>
              <a:t>"/tutorials"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ResponseEntity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Tutorial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&gt;&gt; </a:t>
            </a:r>
            <a:r>
              <a:rPr lang="it-IT" sz="600" dirty="0">
                <a:solidFill>
                  <a:srgbClr val="DCDCAA"/>
                </a:solidFill>
                <a:latin typeface="Consolas" panose="020B0609020204030204" pitchFamily="49" charset="0"/>
              </a:rPr>
              <a:t>getAllTutorials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(@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RequestParam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(required = </a:t>
            </a:r>
            <a:r>
              <a:rPr lang="it-IT" sz="6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600" dirty="0">
                <a:solidFill>
                  <a:srgbClr val="9CDCFE"/>
                </a:solidFill>
                <a:latin typeface="Consolas" panose="020B0609020204030204" pitchFamily="49" charset="0"/>
              </a:rPr>
              <a:t>title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 ...</a:t>
            </a:r>
          </a:p>
          <a:p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GetMapping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600" dirty="0">
                <a:solidFill>
                  <a:srgbClr val="CE9178"/>
                </a:solidFill>
                <a:latin typeface="Consolas" panose="020B0609020204030204" pitchFamily="49" charset="0"/>
              </a:rPr>
              <a:t>"/tutorials/{id}"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ResponseEntity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Tutorial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&gt; </a:t>
            </a:r>
            <a:r>
              <a:rPr lang="it-IT" sz="600" dirty="0">
                <a:solidFill>
                  <a:srgbClr val="DCDCAA"/>
                </a:solidFill>
                <a:latin typeface="Consolas" panose="020B0609020204030204" pitchFamily="49" charset="0"/>
              </a:rPr>
              <a:t>getTutorialById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(@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PathVariable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600" dirty="0">
                <a:solidFill>
                  <a:srgbClr val="CE9178"/>
                </a:solidFill>
                <a:latin typeface="Consolas" panose="020B0609020204030204" pitchFamily="49" charset="0"/>
              </a:rPr>
              <a:t>"id"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long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...</a:t>
            </a:r>
            <a:endParaRPr lang="it-IT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PostMapping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600" dirty="0">
                <a:solidFill>
                  <a:srgbClr val="CE9178"/>
                </a:solidFill>
                <a:latin typeface="Consolas" panose="020B0609020204030204" pitchFamily="49" charset="0"/>
              </a:rPr>
              <a:t>"/tutorials"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ResponseEntity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Tutorial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&gt; </a:t>
            </a:r>
            <a:r>
              <a:rPr lang="it-IT" sz="600" dirty="0">
                <a:solidFill>
                  <a:srgbClr val="DCDCAA"/>
                </a:solidFill>
                <a:latin typeface="Consolas" panose="020B0609020204030204" pitchFamily="49" charset="0"/>
              </a:rPr>
              <a:t>createTutorial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(@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RequestBody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Tutorial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600" dirty="0">
                <a:solidFill>
                  <a:srgbClr val="9CDCFE"/>
                </a:solidFill>
                <a:latin typeface="Consolas" panose="020B0609020204030204" pitchFamily="49" charset="0"/>
              </a:rPr>
              <a:t>tutorial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600" dirty="0">
                <a:solidFill>
                  <a:srgbClr val="C586C0"/>
                </a:solidFill>
                <a:latin typeface="Consolas" panose="020B0609020204030204" pitchFamily="49" charset="0"/>
              </a:rPr>
              <a:t>...</a:t>
            </a:r>
            <a:endParaRPr lang="it-IT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PutMapping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600" dirty="0">
                <a:solidFill>
                  <a:srgbClr val="CE9178"/>
                </a:solidFill>
                <a:latin typeface="Consolas" panose="020B0609020204030204" pitchFamily="49" charset="0"/>
              </a:rPr>
              <a:t>"/tutorials/{id}"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ResponseEntity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Tutorial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&gt; </a:t>
            </a:r>
            <a:r>
              <a:rPr lang="it-IT" sz="600" dirty="0">
                <a:solidFill>
                  <a:srgbClr val="DCDCAA"/>
                </a:solidFill>
                <a:latin typeface="Consolas" panose="020B0609020204030204" pitchFamily="49" charset="0"/>
              </a:rPr>
              <a:t>updateTutorial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(@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PathVariable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600" dirty="0">
                <a:solidFill>
                  <a:srgbClr val="CE9178"/>
                </a:solidFill>
                <a:latin typeface="Consolas" panose="020B0609020204030204" pitchFamily="49" charset="0"/>
              </a:rPr>
              <a:t>"id"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long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, @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RequestBody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Tutorial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600" dirty="0">
                <a:solidFill>
                  <a:srgbClr val="9CDCFE"/>
                </a:solidFill>
                <a:latin typeface="Consolas" panose="020B0609020204030204" pitchFamily="49" charset="0"/>
              </a:rPr>
              <a:t>tutorial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...</a:t>
            </a:r>
            <a:endParaRPr lang="it-IT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endParaRPr lang="it-IT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DeleteMapping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600" dirty="0">
                <a:solidFill>
                  <a:srgbClr val="CE9178"/>
                </a:solidFill>
                <a:latin typeface="Consolas" panose="020B0609020204030204" pitchFamily="49" charset="0"/>
              </a:rPr>
              <a:t>"/tutorials/{id}"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ResponseEntity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HttpStatus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&gt; </a:t>
            </a:r>
            <a:r>
              <a:rPr lang="it-IT" sz="600" dirty="0">
                <a:solidFill>
                  <a:srgbClr val="DCDCAA"/>
                </a:solidFill>
                <a:latin typeface="Consolas" panose="020B0609020204030204" pitchFamily="49" charset="0"/>
              </a:rPr>
              <a:t>deleteTutorial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(@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PathVariable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600" dirty="0">
                <a:solidFill>
                  <a:srgbClr val="CE9178"/>
                </a:solidFill>
                <a:latin typeface="Consolas" panose="020B0609020204030204" pitchFamily="49" charset="0"/>
              </a:rPr>
              <a:t>"id"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long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600" dirty="0">
                <a:solidFill>
                  <a:srgbClr val="C586C0"/>
                </a:solidFill>
                <a:latin typeface="Consolas" panose="020B0609020204030204" pitchFamily="49" charset="0"/>
              </a:rPr>
              <a:t>...</a:t>
            </a:r>
            <a:endParaRPr lang="it-IT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DeleteMapping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600" dirty="0">
                <a:solidFill>
                  <a:srgbClr val="CE9178"/>
                </a:solidFill>
                <a:latin typeface="Consolas" panose="020B0609020204030204" pitchFamily="49" charset="0"/>
              </a:rPr>
              <a:t>"/tutorials"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ResponseEntity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600" dirty="0">
                <a:solidFill>
                  <a:srgbClr val="4EC9B0"/>
                </a:solidFill>
                <a:latin typeface="Consolas" panose="020B0609020204030204" pitchFamily="49" charset="0"/>
              </a:rPr>
              <a:t>HttpStatus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&gt; </a:t>
            </a:r>
            <a:r>
              <a:rPr lang="it-IT" sz="600" dirty="0">
                <a:solidFill>
                  <a:srgbClr val="DCDCAA"/>
                </a:solidFill>
                <a:latin typeface="Consolas" panose="020B0609020204030204" pitchFamily="49" charset="0"/>
              </a:rPr>
              <a:t>deleteAllTutorials</a:t>
            </a: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600" dirty="0">
                <a:solidFill>
                  <a:srgbClr val="C586C0"/>
                </a:solidFill>
                <a:latin typeface="Consolas" panose="020B0609020204030204" pitchFamily="49" charset="0"/>
              </a:rPr>
              <a:t>...</a:t>
            </a:r>
            <a:endParaRPr lang="it-IT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endParaRPr lang="it-IT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A617D1-23C7-4855-B151-795E8EBAB7EF}"/>
              </a:ext>
            </a:extLst>
          </p:cNvPr>
          <p:cNvSpPr txBox="1">
            <a:spLocks/>
          </p:cNvSpPr>
          <p:nvPr/>
        </p:nvSpPr>
        <p:spPr>
          <a:xfrm>
            <a:off x="325347" y="268350"/>
            <a:ext cx="7727871" cy="39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7199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 sz="1600" dirty="0"/>
              <a:t>esempio: spring boot REST 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DB07B1-9E3D-4D2D-BDD1-9A59A53BE9E3}"/>
              </a:ext>
            </a:extLst>
          </p:cNvPr>
          <p:cNvSpPr/>
          <p:nvPr/>
        </p:nvSpPr>
        <p:spPr>
          <a:xfrm>
            <a:off x="325347" y="544320"/>
            <a:ext cx="60658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hlinkClick r:id="rId2"/>
              </a:rPr>
              <a:t>https://github.com/bezkoder/spring-boot-data-jpa-mysql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168290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DEDF27-C2C2-4506-B9E5-471CECD3A6B3}"/>
              </a:ext>
            </a:extLst>
          </p:cNvPr>
          <p:cNvSpPr/>
          <p:nvPr/>
        </p:nvSpPr>
        <p:spPr>
          <a:xfrm>
            <a:off x="327682" y="974451"/>
            <a:ext cx="4065473" cy="110799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it-IT" sz="600">
                <a:solidFill>
                  <a:schemeClr val="bg1"/>
                </a:solidFill>
                <a:latin typeface="Consolas" panose="020B0609020204030204" pitchFamily="49" charset="0"/>
              </a:rPr>
              <a:t>syntax = "proto3";</a:t>
            </a:r>
          </a:p>
          <a:p>
            <a:endParaRPr lang="it-IT" sz="60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it-IT" sz="600">
                <a:solidFill>
                  <a:schemeClr val="bg1"/>
                </a:solidFill>
                <a:latin typeface="Consolas" panose="020B0609020204030204" pitchFamily="49" charset="0"/>
              </a:rPr>
              <a:t>package com.example.echo;</a:t>
            </a:r>
          </a:p>
          <a:p>
            <a:endParaRPr lang="it-IT" sz="60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it-IT" sz="600">
                <a:solidFill>
                  <a:schemeClr val="bg1"/>
                </a:solidFill>
                <a:latin typeface="Consolas" panose="020B0609020204030204" pitchFamily="49" charset="0"/>
              </a:rPr>
              <a:t>message Echo {</a:t>
            </a:r>
          </a:p>
          <a:p>
            <a:r>
              <a:rPr lang="it-IT" sz="600">
                <a:solidFill>
                  <a:schemeClr val="bg1"/>
                </a:solidFill>
                <a:latin typeface="Consolas" panose="020B0609020204030204" pitchFamily="49" charset="0"/>
              </a:rPr>
              <a:t>  string message = 1;</a:t>
            </a:r>
          </a:p>
          <a:p>
            <a:r>
              <a:rPr lang="it-IT" sz="60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60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it-IT" sz="600">
                <a:solidFill>
                  <a:schemeClr val="bg1"/>
                </a:solidFill>
                <a:latin typeface="Consolas" panose="020B0609020204030204" pitchFamily="49" charset="0"/>
              </a:rPr>
              <a:t>service EchoService {</a:t>
            </a:r>
          </a:p>
          <a:p>
            <a:r>
              <a:rPr lang="it-IT" sz="600">
                <a:solidFill>
                  <a:schemeClr val="bg1"/>
                </a:solidFill>
                <a:latin typeface="Consolas" panose="020B0609020204030204" pitchFamily="49" charset="0"/>
              </a:rPr>
              <a:t>  rpc echo(Echo) returns (Echo);</a:t>
            </a:r>
          </a:p>
          <a:p>
            <a:r>
              <a:rPr lang="it-IT" sz="60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it-IT" sz="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5CC62B-4219-46FD-AB9F-EA7B82067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47" y="268350"/>
            <a:ext cx="7727871" cy="396000"/>
          </a:xfrm>
        </p:spPr>
        <p:txBody>
          <a:bodyPr/>
          <a:lstStyle/>
          <a:p>
            <a:r>
              <a:rPr lang="it-IT" sz="1600" dirty="0"/>
              <a:t>esempio: gRPC (\grpc-by-example-java\springboot-example)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73D46-2605-4DD2-B0C5-6F9FF7051215}"/>
              </a:ext>
            </a:extLst>
          </p:cNvPr>
          <p:cNvSpPr/>
          <p:nvPr/>
        </p:nvSpPr>
        <p:spPr>
          <a:xfrm>
            <a:off x="325347" y="2175360"/>
            <a:ext cx="4065473" cy="218521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GrpcService</a:t>
            </a: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EchoServiceImpl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EchoServiceGrpc.EchoServiceImplBase</a:t>
            </a: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@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Override</a:t>
            </a: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echo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EchoOuterClass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Echo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StreamObserver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EchoOuterClass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Echo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responseObserver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CE9178"/>
                </a:solidFill>
                <a:latin typeface="Consolas" panose="020B0609020204030204" pitchFamily="49" charset="0"/>
              </a:rPr>
              <a:t>"Received:"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+ request);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responseObserver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onNext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(request);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responseObserver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onCompleted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3E2B10-7A74-4C32-9E0C-2C8A22D6F206}"/>
              </a:ext>
            </a:extLst>
          </p:cNvPr>
          <p:cNvSpPr/>
          <p:nvPr/>
        </p:nvSpPr>
        <p:spPr>
          <a:xfrm>
            <a:off x="4479925" y="974451"/>
            <a:ext cx="4154578" cy="366254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Component</a:t>
            </a: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Cmd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@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Autowired</a:t>
            </a: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Cmd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ApplicationArguments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, @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Qualifier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CE9178"/>
                </a:solidFill>
                <a:latin typeface="Consolas" panose="020B0609020204030204" pitchFamily="49" charset="0"/>
              </a:rPr>
              <a:t>"discoveryClientChan</a:t>
            </a:r>
          </a:p>
          <a:p>
            <a:r>
              <a:rPr lang="it-IT" sz="800" dirty="0">
                <a:solidFill>
                  <a:srgbClr val="CE9178"/>
                </a:solidFill>
                <a:latin typeface="Consolas" panose="020B0609020204030204" pitchFamily="49" charset="0"/>
              </a:rPr>
              <a:t>            nelFactory"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GrpcChannelFactory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channelFactory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,  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DiscoveryClient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discoveryClient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discoveryClient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getServices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Channel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channel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channelFactory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createChannel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CE9178"/>
                </a:solidFill>
                <a:latin typeface="Consolas" panose="020B0609020204030204" pitchFamily="49" charset="0"/>
              </a:rPr>
              <a:t>"EchoService"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EchoServiceGrpc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EchoServiceBlockingStub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stub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 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EchoServiceGrpc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newBlockingStub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(channel);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EchoOuterClass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Echo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stub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echo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 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EchoOuterClass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Echo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newBuilder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setMessage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CE9178"/>
                </a:solidFill>
                <a:latin typeface="Consolas" panose="020B0609020204030204" pitchFamily="49" charset="0"/>
              </a:rPr>
              <a:t>"Hello "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+ i).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CE9178"/>
                </a:solidFill>
                <a:latin typeface="Consolas" panose="020B0609020204030204" pitchFamily="49" charset="0"/>
              </a:rPr>
              <a:t>"sent message #"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+ i);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CE9178"/>
                </a:solidFill>
                <a:latin typeface="Consolas" panose="020B0609020204030204" pitchFamily="49" charset="0"/>
              </a:rPr>
              <a:t>"got response: "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+ response);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i++;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EC6B0D-BA71-4CF6-B0A2-54B9C16F0DFE}"/>
              </a:ext>
            </a:extLst>
          </p:cNvPr>
          <p:cNvSpPr/>
          <p:nvPr/>
        </p:nvSpPr>
        <p:spPr>
          <a:xfrm>
            <a:off x="3500832" y="998527"/>
            <a:ext cx="889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Echo.proto</a:t>
            </a:r>
            <a:endParaRPr lang="it-IT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9F4BE8-5822-43CF-95AD-C06FC01A692E}"/>
              </a:ext>
            </a:extLst>
          </p:cNvPr>
          <p:cNvSpPr/>
          <p:nvPr/>
        </p:nvSpPr>
        <p:spPr>
          <a:xfrm>
            <a:off x="1949126" y="2239996"/>
            <a:ext cx="24416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grpc-server\EchoServiceImpl.java</a:t>
            </a:r>
            <a:endParaRPr lang="it-IT" sz="2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5A04EE-DAC4-4E27-99C4-FB1FC28828F1}"/>
              </a:ext>
            </a:extLst>
          </p:cNvPr>
          <p:cNvSpPr/>
          <p:nvPr/>
        </p:nvSpPr>
        <p:spPr>
          <a:xfrm>
            <a:off x="6971270" y="1050523"/>
            <a:ext cx="15953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grpc-client\Cmd.java</a:t>
            </a:r>
            <a:endParaRPr lang="it-IT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2BE98C-8454-476C-B453-3C4AEF5B2326}"/>
              </a:ext>
            </a:extLst>
          </p:cNvPr>
          <p:cNvSpPr/>
          <p:nvPr/>
        </p:nvSpPr>
        <p:spPr>
          <a:xfrm>
            <a:off x="325347" y="544320"/>
            <a:ext cx="60658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hlinkClick r:id="rId2"/>
              </a:rPr>
              <a:t>https://github.com/saturnism/grpc-by-example-java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075649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DEDF27-C2C2-4506-B9E5-471CECD3A6B3}"/>
              </a:ext>
            </a:extLst>
          </p:cNvPr>
          <p:cNvSpPr/>
          <p:nvPr/>
        </p:nvSpPr>
        <p:spPr>
          <a:xfrm>
            <a:off x="385012" y="984788"/>
            <a:ext cx="8052665" cy="243143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SpringBootApplication</a:t>
            </a: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EnableJms</a:t>
            </a: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Application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...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 dirty="0">
                <a:solidFill>
                  <a:srgbClr val="6A9955"/>
                </a:solidFill>
                <a:latin typeface="Consolas" panose="020B0609020204030204" pitchFamily="49" charset="0"/>
              </a:rPr>
              <a:t>// Launch the application</a:t>
            </a: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ConfigurableApplicationContext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context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SpringApplication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run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Application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, args);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JmsTemplate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jmsTemplate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context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getBean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JmsTemplate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 dirty="0">
                <a:solidFill>
                  <a:srgbClr val="6A9955"/>
                </a:solidFill>
                <a:latin typeface="Consolas" panose="020B0609020204030204" pitchFamily="49" charset="0"/>
              </a:rPr>
              <a:t>// Send a message with a POJO - the template reuse the message converter</a:t>
            </a: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CE9178"/>
                </a:solidFill>
                <a:latin typeface="Consolas" panose="020B0609020204030204" pitchFamily="49" charset="0"/>
              </a:rPr>
              <a:t>"Sending an email message."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jmsTemplate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convertAndSend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CE9178"/>
                </a:solidFill>
                <a:latin typeface="Consolas" panose="020B0609020204030204" pitchFamily="49" charset="0"/>
              </a:rPr>
              <a:t>"mailbox"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Email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CE9178"/>
                </a:solidFill>
                <a:latin typeface="Consolas" panose="020B0609020204030204" pitchFamily="49" charset="0"/>
              </a:rPr>
              <a:t>"info@example.com"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800" dirty="0">
                <a:solidFill>
                  <a:srgbClr val="CE9178"/>
                </a:solidFill>
                <a:latin typeface="Consolas" panose="020B0609020204030204" pitchFamily="49" charset="0"/>
              </a:rPr>
              <a:t>"Hello"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A617D1-23C7-4855-B151-795E8EBAB7EF}"/>
              </a:ext>
            </a:extLst>
          </p:cNvPr>
          <p:cNvSpPr txBox="1">
            <a:spLocks/>
          </p:cNvSpPr>
          <p:nvPr/>
        </p:nvSpPr>
        <p:spPr>
          <a:xfrm>
            <a:off x="325347" y="268350"/>
            <a:ext cx="7727871" cy="39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7199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 sz="1600" dirty="0"/>
              <a:t>esempio: spring boot JMS Messaging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DB07B1-9E3D-4D2D-BDD1-9A59A53BE9E3}"/>
              </a:ext>
            </a:extLst>
          </p:cNvPr>
          <p:cNvSpPr/>
          <p:nvPr/>
        </p:nvSpPr>
        <p:spPr>
          <a:xfrm>
            <a:off x="325347" y="544320"/>
            <a:ext cx="60658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hlinkClick r:id="rId2"/>
              </a:rPr>
              <a:t>https://github.com/spring-guides/gs-messaging-jms</a:t>
            </a:r>
            <a:endParaRPr lang="it-IT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77BFC-D36F-4740-8EA9-90BAB8238F48}"/>
              </a:ext>
            </a:extLst>
          </p:cNvPr>
          <p:cNvSpPr/>
          <p:nvPr/>
        </p:nvSpPr>
        <p:spPr>
          <a:xfrm>
            <a:off x="385011" y="3463788"/>
            <a:ext cx="8052665" cy="132343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Component</a:t>
            </a:r>
            <a:endParaRPr lang="it-IT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Receiver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JmsListener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(destination = </a:t>
            </a:r>
            <a:r>
              <a:rPr lang="it-IT" sz="800" dirty="0">
                <a:solidFill>
                  <a:srgbClr val="CE9178"/>
                </a:solidFill>
                <a:latin typeface="Consolas" panose="020B0609020204030204" pitchFamily="49" charset="0"/>
              </a:rPr>
              <a:t>"mailbox"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, containerFactory = </a:t>
            </a:r>
            <a:r>
              <a:rPr lang="it-IT" sz="800" dirty="0">
                <a:solidFill>
                  <a:srgbClr val="CE9178"/>
                </a:solidFill>
                <a:latin typeface="Consolas" panose="020B0609020204030204" pitchFamily="49" charset="0"/>
              </a:rPr>
              <a:t>"myFactory"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receiveMessage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4EC9B0"/>
                </a:solidFill>
                <a:latin typeface="Consolas" panose="020B0609020204030204" pitchFamily="49" charset="0"/>
              </a:rPr>
              <a:t>Email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email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CE9178"/>
                </a:solidFill>
                <a:latin typeface="Consolas" panose="020B0609020204030204" pitchFamily="49" charset="0"/>
              </a:rPr>
              <a:t>"Received &lt;"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+ email + </a:t>
            </a:r>
            <a:r>
              <a:rPr lang="it-IT" sz="800" dirty="0">
                <a:solidFill>
                  <a:srgbClr val="CE9178"/>
                </a:solidFill>
                <a:latin typeface="Consolas" panose="020B0609020204030204" pitchFamily="49" charset="0"/>
              </a:rPr>
              <a:t>"&gt;"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1DB2CF-13A8-4049-B3F2-F794D7BCEE42}"/>
              </a:ext>
            </a:extLst>
          </p:cNvPr>
          <p:cNvSpPr/>
          <p:nvPr/>
        </p:nvSpPr>
        <p:spPr>
          <a:xfrm>
            <a:off x="7032419" y="984788"/>
            <a:ext cx="1313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Application.java</a:t>
            </a:r>
            <a:endParaRPr lang="it-IT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212C19-DD76-4D2F-B70C-65F377DB9324}"/>
              </a:ext>
            </a:extLst>
          </p:cNvPr>
          <p:cNvSpPr/>
          <p:nvPr/>
        </p:nvSpPr>
        <p:spPr>
          <a:xfrm>
            <a:off x="7268576" y="3518137"/>
            <a:ext cx="11015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Receiver.java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3616144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EBD15-4D4F-4A87-9869-325C482F6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005840"/>
            <a:ext cx="7727871" cy="3352186"/>
          </a:xfrm>
        </p:spPr>
        <p:txBody>
          <a:bodyPr>
            <a:normAutofit/>
          </a:bodyPr>
          <a:lstStyle/>
          <a:p>
            <a:r>
              <a:rPr lang="it-IT" sz="1600" b="1" dirty="0"/>
              <a:t>loose coupling </a:t>
            </a:r>
            <a:r>
              <a:rPr lang="it-IT" sz="1600" dirty="0"/>
              <a:t>tra servizi significa anche</a:t>
            </a:r>
            <a:r>
              <a:rPr lang="it-IT" sz="1600" i="1" dirty="0"/>
              <a:t> </a:t>
            </a:r>
            <a:r>
              <a:rPr lang="it-IT" sz="1600" dirty="0"/>
              <a:t>tutte le comunicazioni avvengono tramite una API (Application Programming Interface) ben definita</a:t>
            </a:r>
          </a:p>
          <a:p>
            <a:r>
              <a:rPr lang="it-IT" sz="1600" dirty="0"/>
              <a:t>Una API espone le funzionalità di un servizio nascondendo l’implementazione. Può essere considerata come un </a:t>
            </a:r>
            <a:r>
              <a:rPr lang="it-IT" sz="1600" b="1" dirty="0"/>
              <a:t>contratto</a:t>
            </a:r>
            <a:r>
              <a:rPr lang="it-IT" sz="1600" dirty="0"/>
              <a:t> tra un servizio e i suoi clients.</a:t>
            </a:r>
          </a:p>
          <a:p>
            <a:r>
              <a:rPr lang="it-IT" sz="1600" dirty="0"/>
              <a:t>La API di un servizio consiste in una serie di operazioni invocate dal client ed eventi pubblicati dal servizio</a:t>
            </a:r>
          </a:p>
          <a:p>
            <a:r>
              <a:rPr lang="it-IT" sz="1600" dirty="0"/>
              <a:t>Un operazione tipicamente ha un nome, parametri e valore di ritorno</a:t>
            </a:r>
          </a:p>
          <a:p>
            <a:r>
              <a:rPr lang="it-IT" sz="1600" dirty="0"/>
              <a:t>Un evento ha un tipo ed un insieme di campi.</a:t>
            </a:r>
          </a:p>
          <a:p>
            <a:endParaRPr lang="it-IT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76835-3A64-4AD5-ACE6-5D75AA1AA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6A2C06-CDCE-4E0C-9269-9B8D71E7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Service APIs</a:t>
            </a:r>
          </a:p>
        </p:txBody>
      </p:sp>
    </p:spTree>
    <p:extLst>
      <p:ext uri="{BB962C8B-B14F-4D97-AF65-F5344CB8AC3E}">
        <p14:creationId xmlns:p14="http://schemas.microsoft.com/office/powerpoint/2010/main" val="492901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B1DCA-502A-40FF-A0DB-2B3C0BF70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FD81F19-BDFA-4A74-B590-B22242ABC7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3575" y="423876"/>
          <a:ext cx="763270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5" r:id="rId4" imgW="15174360" imgH="8012520" progId="">
                  <p:embed/>
                </p:oleObj>
              </mc:Choice>
              <mc:Fallback>
                <p:oleObj r:id="rId4" imgW="15174360" imgH="8012520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BFD81F19-BDFA-4A74-B590-B22242ABC7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3575" y="423876"/>
                        <a:ext cx="763270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3375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EBD15-4D4F-4A87-9869-325C482F6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799372"/>
            <a:ext cx="7727871" cy="778356"/>
          </a:xfrm>
        </p:spPr>
        <p:txBody>
          <a:bodyPr>
            <a:normAutofit/>
          </a:bodyPr>
          <a:lstStyle/>
          <a:p>
            <a:r>
              <a:rPr lang="it-IT" sz="1400" dirty="0"/>
              <a:t>è importante il </a:t>
            </a:r>
            <a:r>
              <a:rPr lang="it-IT" sz="1400" b="1" dirty="0"/>
              <a:t>versioning </a:t>
            </a:r>
            <a:r>
              <a:rPr lang="it-IT" sz="1400" dirty="0"/>
              <a:t>delle API dei singoli servizi</a:t>
            </a:r>
          </a:p>
          <a:p>
            <a:r>
              <a:rPr lang="it-IT" sz="1400" dirty="0"/>
              <a:t>utilizzo del </a:t>
            </a:r>
            <a:r>
              <a:rPr lang="it-IT" sz="1400" i="1" dirty="0"/>
              <a:t>semantic versioning:</a:t>
            </a:r>
            <a:endParaRPr lang="it-IT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76835-3A64-4AD5-ACE6-5D75AA1AA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7950" y="4820309"/>
            <a:ext cx="3023949" cy="268350"/>
          </a:xfrm>
        </p:spPr>
        <p:txBody>
          <a:bodyPr/>
          <a:lstStyle/>
          <a:p>
            <a:r>
              <a:rPr lang="en-US" dirty="0"/>
              <a:t>All rights reserved </a:t>
            </a:r>
            <a:r>
              <a:rPr lang="en-US" dirty="0" err="1"/>
              <a:t>algoWatt</a:t>
            </a:r>
            <a:r>
              <a:rPr lang="en-US" dirty="0"/>
              <a:t> S.p.A.</a:t>
            </a:r>
            <a:endParaRPr lang="it-I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6A2C06-CDCE-4E0C-9269-9B8D71E7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API Versioning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8A2B349-D01C-4C7B-86C2-E1CEA6E65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15810"/>
              </p:ext>
            </p:extLst>
          </p:nvPr>
        </p:nvGraphicFramePr>
        <p:xfrm>
          <a:off x="2613732" y="2917305"/>
          <a:ext cx="4140200" cy="4905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9855">
                  <a:extLst>
                    <a:ext uri="{9D8B030D-6E8A-4147-A177-3AD203B41FA5}">
                      <a16:colId xmlns:a16="http://schemas.microsoft.com/office/drawing/2014/main" val="2903293507"/>
                    </a:ext>
                  </a:extLst>
                </a:gridCol>
                <a:gridCol w="1379855">
                  <a:extLst>
                    <a:ext uri="{9D8B030D-6E8A-4147-A177-3AD203B41FA5}">
                      <a16:colId xmlns:a16="http://schemas.microsoft.com/office/drawing/2014/main" val="2133186703"/>
                    </a:ext>
                  </a:extLst>
                </a:gridCol>
                <a:gridCol w="1380490">
                  <a:extLst>
                    <a:ext uri="{9D8B030D-6E8A-4147-A177-3AD203B41FA5}">
                      <a16:colId xmlns:a16="http://schemas.microsoft.com/office/drawing/2014/main" val="2296642492"/>
                    </a:ext>
                  </a:extLst>
                </a:gridCol>
              </a:tblGrid>
              <a:tr h="4905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MAJOR </a:t>
                      </a:r>
                      <a:endParaRPr lang="it-IT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MINOR</a:t>
                      </a:r>
                      <a:endParaRPr lang="it-IT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PATCH</a:t>
                      </a:r>
                      <a:endParaRPr lang="it-IT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08549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D7DCE65-14DB-4C87-B622-97607A4D7D99}"/>
              </a:ext>
            </a:extLst>
          </p:cNvPr>
          <p:cNvSpPr txBox="1"/>
          <p:nvPr/>
        </p:nvSpPr>
        <p:spPr>
          <a:xfrm>
            <a:off x="1087827" y="2057390"/>
            <a:ext cx="2196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/>
              <a:t>modifiche incompatibili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FCAC13-2CC2-42F6-99FD-5CEA4E779DF4}"/>
              </a:ext>
            </a:extLst>
          </p:cNvPr>
          <p:cNvCxnSpPr/>
          <p:nvPr/>
        </p:nvCxnSpPr>
        <p:spPr>
          <a:xfrm>
            <a:off x="2499432" y="2380524"/>
            <a:ext cx="744855" cy="42995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B620FB-1494-441F-B8E2-0C084CC4673A}"/>
              </a:ext>
            </a:extLst>
          </p:cNvPr>
          <p:cNvSpPr txBox="1"/>
          <p:nvPr/>
        </p:nvSpPr>
        <p:spPr>
          <a:xfrm>
            <a:off x="3596982" y="1461820"/>
            <a:ext cx="20285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/>
              <a:t>modifiche </a:t>
            </a:r>
            <a:br>
              <a:rPr lang="it-IT" sz="1600" b="1" dirty="0"/>
            </a:br>
            <a:r>
              <a:rPr lang="it-IT" sz="1600" b="1" dirty="0"/>
              <a:t>backward-compatibili</a:t>
            </a:r>
          </a:p>
          <a:p>
            <a:r>
              <a:rPr lang="it-IT" sz="1100" i="1" dirty="0"/>
              <a:t>es: aggiunta di metodi </a:t>
            </a:r>
            <a:br>
              <a:rPr lang="it-IT" sz="1100" i="1" dirty="0"/>
            </a:br>
            <a:r>
              <a:rPr lang="it-IT" sz="1100" i="1" dirty="0"/>
              <a:t>o parametri opzionali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7C6E23-3859-4D50-B4FF-7134F592C5FA}"/>
              </a:ext>
            </a:extLst>
          </p:cNvPr>
          <p:cNvCxnSpPr>
            <a:cxnSpLocks/>
          </p:cNvCxnSpPr>
          <p:nvPr/>
        </p:nvCxnSpPr>
        <p:spPr>
          <a:xfrm>
            <a:off x="4683832" y="2355806"/>
            <a:ext cx="0" cy="4905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B9BCCB-CB65-4D5E-8793-81CC610C7B84}"/>
              </a:ext>
            </a:extLst>
          </p:cNvPr>
          <p:cNvSpPr txBox="1"/>
          <p:nvPr/>
        </p:nvSpPr>
        <p:spPr>
          <a:xfrm>
            <a:off x="6021372" y="1894281"/>
            <a:ext cx="1226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/>
              <a:t>es: bug fixes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FB20B4-F565-4DE0-8329-C3F38AA65776}"/>
              </a:ext>
            </a:extLst>
          </p:cNvPr>
          <p:cNvCxnSpPr>
            <a:cxnSpLocks/>
          </p:cNvCxnSpPr>
          <p:nvPr/>
        </p:nvCxnSpPr>
        <p:spPr>
          <a:xfrm flipH="1">
            <a:off x="6021372" y="2317024"/>
            <a:ext cx="562812" cy="5569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16EFEAE-5758-412B-BCA5-E33C79AE77DD}"/>
              </a:ext>
            </a:extLst>
          </p:cNvPr>
          <p:cNvSpPr txBox="1">
            <a:spLocks/>
          </p:cNvSpPr>
          <p:nvPr/>
        </p:nvSpPr>
        <p:spPr>
          <a:xfrm>
            <a:off x="654432" y="3825426"/>
            <a:ext cx="7727871" cy="778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il numero di versione (MAJOR) si include nella richiesta (es: URL o parametri di REST request o header in messaging)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C390603-5839-4845-B2DE-B17067C9F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301" y="4453397"/>
            <a:ext cx="4839002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http://example.com/servicexyz/</a:t>
            </a:r>
            <a:r>
              <a:rPr kumimoji="0" lang="it-IT" altLang="it-IT" sz="1300" b="1" i="0" u="none" strike="noStrike" cap="none" normalizeH="0" baseline="0" dirty="0">
                <a:ln>
                  <a:noFill/>
                </a:ln>
                <a:solidFill>
                  <a:srgbClr val="3E80C2"/>
                </a:solidFill>
                <a:effectLst/>
                <a:latin typeface="inherit"/>
              </a:rPr>
              <a:t>v3</a:t>
            </a:r>
            <a:r>
              <a:rPr kumimoji="0" lang="it-IT" altLang="it-IT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/customers/1234</a:t>
            </a:r>
            <a:r>
              <a:rPr kumimoji="0" lang="it-IT" altLang="it-IT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rPr>
              <a:t> </a:t>
            </a:r>
            <a:endParaRPr kumimoji="0" lang="it-IT" altLang="it-IT" sz="13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790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AE97DF1-8D4E-499E-B1D6-BE72081E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Sedi 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A14A0010-C9D7-4A88-B2C1-D920CB53AD84}"/>
              </a:ext>
            </a:extLst>
          </p:cNvPr>
          <p:cNvGrpSpPr/>
          <p:nvPr/>
        </p:nvGrpSpPr>
        <p:grpSpPr>
          <a:xfrm>
            <a:off x="3043962" y="2116754"/>
            <a:ext cx="3382135" cy="626445"/>
            <a:chOff x="2805727" y="3297498"/>
            <a:chExt cx="1989081" cy="368421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6E253C33-345C-4371-95E0-992A4E10A1BE}"/>
                </a:ext>
              </a:extLst>
            </p:cNvPr>
            <p:cNvGrpSpPr/>
            <p:nvPr/>
          </p:nvGrpSpPr>
          <p:grpSpPr>
            <a:xfrm>
              <a:off x="2805727" y="3297498"/>
              <a:ext cx="372537" cy="368421"/>
              <a:chOff x="2770840" y="3123758"/>
              <a:chExt cx="372537" cy="368421"/>
            </a:xfrm>
          </p:grpSpPr>
          <p:sp>
            <p:nvSpPr>
              <p:cNvPr id="28" name="Ovale 27">
                <a:extLst>
                  <a:ext uri="{FF2B5EF4-FFF2-40B4-BE49-F238E27FC236}">
                    <a16:creationId xmlns:a16="http://schemas.microsoft.com/office/drawing/2014/main" id="{A8B8E643-E554-41F6-B31F-B521B5537493}"/>
                  </a:ext>
                </a:extLst>
              </p:cNvPr>
              <p:cNvSpPr/>
              <p:nvPr/>
            </p:nvSpPr>
            <p:spPr bwMode="auto">
              <a:xfrm>
                <a:off x="2794132" y="3144005"/>
                <a:ext cx="348901" cy="348174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" name="CasellaDiTesto 5">
                <a:extLst>
                  <a:ext uri="{FF2B5EF4-FFF2-40B4-BE49-F238E27FC236}">
                    <a16:creationId xmlns:a16="http://schemas.microsoft.com/office/drawing/2014/main" id="{B9F7E8B4-E9D7-4214-837B-860F145746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0840" y="3267241"/>
                <a:ext cx="372365" cy="162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RM</a:t>
                </a:r>
              </a:p>
            </p:txBody>
          </p:sp>
          <p:pic>
            <p:nvPicPr>
              <p:cNvPr id="30" name="Immagine 19">
                <a:extLst>
                  <a:ext uri="{FF2B5EF4-FFF2-40B4-BE49-F238E27FC236}">
                    <a16:creationId xmlns:a16="http://schemas.microsoft.com/office/drawing/2014/main" id="{CFAB1F94-9092-4774-BBE9-41C107F5F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1567" y="3123758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8A4AE6A3-E0F4-4D75-9A24-95044A6D99BE}"/>
                </a:ext>
              </a:extLst>
            </p:cNvPr>
            <p:cNvSpPr/>
            <p:nvPr/>
          </p:nvSpPr>
          <p:spPr>
            <a:xfrm>
              <a:off x="3230788" y="3304359"/>
              <a:ext cx="1564020" cy="2896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it-IT" sz="100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A040201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Roma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Via Giacomo Peroni, 130 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00131 -  ROMA</a:t>
              </a:r>
              <a:endParaRPr kumimoji="0" lang="it-IT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9147C6E-C3FB-4676-A0FA-A3129C7F6019}"/>
              </a:ext>
            </a:extLst>
          </p:cNvPr>
          <p:cNvGrpSpPr/>
          <p:nvPr/>
        </p:nvGrpSpPr>
        <p:grpSpPr>
          <a:xfrm>
            <a:off x="3060173" y="3315999"/>
            <a:ext cx="600727" cy="582211"/>
            <a:chOff x="3030286" y="953546"/>
            <a:chExt cx="600727" cy="582211"/>
          </a:xfrm>
        </p:grpSpPr>
        <p:sp>
          <p:nvSpPr>
            <p:cNvPr id="35" name="Ovale 34">
              <a:extLst>
                <a:ext uri="{FF2B5EF4-FFF2-40B4-BE49-F238E27FC236}">
                  <a16:creationId xmlns:a16="http://schemas.microsoft.com/office/drawing/2014/main" id="{FBEC467A-BE64-4708-894D-331B278FC7CC}"/>
                </a:ext>
              </a:extLst>
            </p:cNvPr>
            <p:cNvSpPr/>
            <p:nvPr/>
          </p:nvSpPr>
          <p:spPr bwMode="auto">
            <a:xfrm>
              <a:off x="3049058" y="974057"/>
              <a:ext cx="562873" cy="5617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01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" name="CasellaDiTesto 5">
              <a:extLst>
                <a:ext uri="{FF2B5EF4-FFF2-40B4-BE49-F238E27FC236}">
                  <a16:creationId xmlns:a16="http://schemas.microsoft.com/office/drawing/2014/main" id="{AF87326F-E5FC-4B3A-B4F9-93E93035A8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0286" y="1207516"/>
              <a:ext cx="60072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TR</a:t>
              </a:r>
            </a:p>
          </p:txBody>
        </p:sp>
        <p:pic>
          <p:nvPicPr>
            <p:cNvPr id="37" name="Immagine 19">
              <a:extLst>
                <a:ext uri="{FF2B5EF4-FFF2-40B4-BE49-F238E27FC236}">
                  <a16:creationId xmlns:a16="http://schemas.microsoft.com/office/drawing/2014/main" id="{EA34B00D-519C-4A53-995B-A8FDF08E6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030" y="953546"/>
              <a:ext cx="309442" cy="490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3E1C357-C935-4400-BCC6-05C10F29308D}"/>
              </a:ext>
            </a:extLst>
          </p:cNvPr>
          <p:cNvGrpSpPr/>
          <p:nvPr/>
        </p:nvGrpSpPr>
        <p:grpSpPr>
          <a:xfrm>
            <a:off x="693130" y="878775"/>
            <a:ext cx="8243900" cy="3728848"/>
            <a:chOff x="779871" y="935101"/>
            <a:chExt cx="8243900" cy="3728848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E2FDF8C7-4EA1-4848-A044-8DF302C856EF}"/>
                </a:ext>
              </a:extLst>
            </p:cNvPr>
            <p:cNvGrpSpPr/>
            <p:nvPr/>
          </p:nvGrpSpPr>
          <p:grpSpPr>
            <a:xfrm>
              <a:off x="814019" y="2133376"/>
              <a:ext cx="4078819" cy="582212"/>
              <a:chOff x="250348" y="1675372"/>
              <a:chExt cx="2528286" cy="360888"/>
            </a:xfrm>
          </p:grpSpPr>
          <p:sp>
            <p:nvSpPr>
              <p:cNvPr id="6" name="Ovale 5">
                <a:extLst>
                  <a:ext uri="{FF2B5EF4-FFF2-40B4-BE49-F238E27FC236}">
                    <a16:creationId xmlns:a16="http://schemas.microsoft.com/office/drawing/2014/main" id="{6B275E73-0C6A-4955-B771-B3C3D064A60D}"/>
                  </a:ext>
                </a:extLst>
              </p:cNvPr>
              <p:cNvSpPr/>
              <p:nvPr/>
            </p:nvSpPr>
            <p:spPr bwMode="auto">
              <a:xfrm>
                <a:off x="261984" y="1688086"/>
                <a:ext cx="348901" cy="34817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" name="CasellaDiTesto 5">
                <a:extLst>
                  <a:ext uri="{FF2B5EF4-FFF2-40B4-BE49-F238E27FC236}">
                    <a16:creationId xmlns:a16="http://schemas.microsoft.com/office/drawing/2014/main" id="{E5DB458B-2573-40D0-9C81-E18E6D660E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348" y="1832797"/>
                <a:ext cx="372365" cy="171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GE</a:t>
                </a:r>
              </a:p>
            </p:txBody>
          </p:sp>
          <p:pic>
            <p:nvPicPr>
              <p:cNvPr id="8" name="Immagine 19">
                <a:extLst>
                  <a:ext uri="{FF2B5EF4-FFF2-40B4-BE49-F238E27FC236}">
                    <a16:creationId xmlns:a16="http://schemas.microsoft.com/office/drawing/2014/main" id="{61980C2F-1259-42F0-B8EE-FB30C7068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989" y="1675372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5ADC9DF6-4468-4B10-BB4C-13403D0662DA}"/>
                  </a:ext>
                </a:extLst>
              </p:cNvPr>
              <p:cNvSpPr/>
              <p:nvPr/>
            </p:nvSpPr>
            <p:spPr>
              <a:xfrm>
                <a:off x="682999" y="1687876"/>
                <a:ext cx="2095635" cy="3052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Genova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De Marini, 1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16149 GENOVA</a:t>
                </a:r>
              </a:p>
            </p:txBody>
          </p:sp>
        </p:grp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F3B7EB9E-5D3A-4384-A6CF-2F75AA789BAE}"/>
                </a:ext>
              </a:extLst>
            </p:cNvPr>
            <p:cNvGrpSpPr/>
            <p:nvPr/>
          </p:nvGrpSpPr>
          <p:grpSpPr>
            <a:xfrm>
              <a:off x="779871" y="952754"/>
              <a:ext cx="4136101" cy="646331"/>
              <a:chOff x="251037" y="1748235"/>
              <a:chExt cx="2544679" cy="397646"/>
            </a:xfrm>
          </p:grpSpPr>
          <p:sp>
            <p:nvSpPr>
              <p:cNvPr id="11" name="Ovale 10">
                <a:extLst>
                  <a:ext uri="{FF2B5EF4-FFF2-40B4-BE49-F238E27FC236}">
                    <a16:creationId xmlns:a16="http://schemas.microsoft.com/office/drawing/2014/main" id="{C9C4114C-7AC8-430E-8AF2-048769262B08}"/>
                  </a:ext>
                </a:extLst>
              </p:cNvPr>
              <p:cNvSpPr/>
              <p:nvPr/>
            </p:nvSpPr>
            <p:spPr bwMode="auto">
              <a:xfrm>
                <a:off x="259656" y="1763214"/>
                <a:ext cx="348901" cy="34817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12" name="Immagine 19">
                <a:extLst>
                  <a:ext uri="{FF2B5EF4-FFF2-40B4-BE49-F238E27FC236}">
                    <a16:creationId xmlns:a16="http://schemas.microsoft.com/office/drawing/2014/main" id="{9BB12BF3-5D31-44D5-A469-1DF2B1C81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47" y="1748235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CasellaDiTesto 5">
                <a:extLst>
                  <a:ext uri="{FF2B5EF4-FFF2-40B4-BE49-F238E27FC236}">
                    <a16:creationId xmlns:a16="http://schemas.microsoft.com/office/drawing/2014/main" id="{B859E818-419F-4F0C-B923-FC84C11E5C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037" y="1889327"/>
                <a:ext cx="372365" cy="1704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MI</a:t>
                </a:r>
              </a:p>
            </p:txBody>
          </p:sp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34777DD1-EE93-4924-84E0-243B77C93584}"/>
                  </a:ext>
                </a:extLst>
              </p:cNvPr>
              <p:cNvSpPr/>
              <p:nvPr/>
            </p:nvSpPr>
            <p:spPr>
              <a:xfrm>
                <a:off x="688593" y="1748235"/>
                <a:ext cx="2107123" cy="397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Milano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1000" b="1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Sede Legale </a:t>
                </a:r>
                <a:endParaRPr kumimoji="0" lang="it-IT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Corso Magenta, 85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20123 MILANO</a:t>
                </a: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9AD65DDB-BD10-4681-849F-BA793EB58966}"/>
                </a:ext>
              </a:extLst>
            </p:cNvPr>
            <p:cNvGrpSpPr/>
            <p:nvPr/>
          </p:nvGrpSpPr>
          <p:grpSpPr>
            <a:xfrm>
              <a:off x="840729" y="3293876"/>
              <a:ext cx="3275547" cy="606534"/>
              <a:chOff x="251010" y="2273507"/>
              <a:chExt cx="1989631" cy="368421"/>
            </a:xfrm>
          </p:grpSpPr>
          <p:sp>
            <p:nvSpPr>
              <p:cNvPr id="16" name="Ovale 15">
                <a:extLst>
                  <a:ext uri="{FF2B5EF4-FFF2-40B4-BE49-F238E27FC236}">
                    <a16:creationId xmlns:a16="http://schemas.microsoft.com/office/drawing/2014/main" id="{84F0F049-AC13-483A-8389-E446D718ABCA}"/>
                  </a:ext>
                </a:extLst>
              </p:cNvPr>
              <p:cNvSpPr/>
              <p:nvPr/>
            </p:nvSpPr>
            <p:spPr bwMode="auto">
              <a:xfrm>
                <a:off x="262742" y="2293754"/>
                <a:ext cx="348901" cy="34817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" name="CasellaDiTesto 5">
                <a:extLst>
                  <a:ext uri="{FF2B5EF4-FFF2-40B4-BE49-F238E27FC236}">
                    <a16:creationId xmlns:a16="http://schemas.microsoft.com/office/drawing/2014/main" id="{68B091D6-EE68-4077-AD39-87D86C28F2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010" y="2428556"/>
                <a:ext cx="372365" cy="168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CT</a:t>
                </a:r>
              </a:p>
            </p:txBody>
          </p:sp>
          <p:pic>
            <p:nvPicPr>
              <p:cNvPr id="18" name="Immagine 19">
                <a:extLst>
                  <a:ext uri="{FF2B5EF4-FFF2-40B4-BE49-F238E27FC236}">
                    <a16:creationId xmlns:a16="http://schemas.microsoft.com/office/drawing/2014/main" id="{7898C5ED-0012-44F9-A37E-54B3F372A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177" y="2273507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47CFA3FD-1CD2-45CD-BD7A-6077651870FB}"/>
                  </a:ext>
                </a:extLst>
              </p:cNvPr>
              <p:cNvSpPr/>
              <p:nvPr/>
            </p:nvSpPr>
            <p:spPr>
              <a:xfrm>
                <a:off x="676621" y="2280165"/>
                <a:ext cx="1564020" cy="299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Catania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Leucatia, 9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95125 CATANIA</a:t>
                </a:r>
              </a:p>
            </p:txBody>
          </p:sp>
        </p:grpSp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571A072F-5052-434A-B42E-815ADB5679D5}"/>
                </a:ext>
              </a:extLst>
            </p:cNvPr>
            <p:cNvGrpSpPr/>
            <p:nvPr/>
          </p:nvGrpSpPr>
          <p:grpSpPr>
            <a:xfrm>
              <a:off x="3043962" y="935101"/>
              <a:ext cx="5979809" cy="620747"/>
              <a:chOff x="251318" y="2917978"/>
              <a:chExt cx="3627000" cy="376508"/>
            </a:xfrm>
          </p:grpSpPr>
          <p:sp>
            <p:nvSpPr>
              <p:cNvPr id="21" name="Ovale 20">
                <a:extLst>
                  <a:ext uri="{FF2B5EF4-FFF2-40B4-BE49-F238E27FC236}">
                    <a16:creationId xmlns:a16="http://schemas.microsoft.com/office/drawing/2014/main" id="{475632BB-69E7-4103-AFBF-08786734E75C}"/>
                  </a:ext>
                </a:extLst>
              </p:cNvPr>
              <p:cNvSpPr/>
              <p:nvPr/>
            </p:nvSpPr>
            <p:spPr bwMode="auto">
              <a:xfrm>
                <a:off x="261984" y="2939800"/>
                <a:ext cx="348901" cy="34817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" name="CasellaDiTesto 5">
                <a:extLst>
                  <a:ext uri="{FF2B5EF4-FFF2-40B4-BE49-F238E27FC236}">
                    <a16:creationId xmlns:a16="http://schemas.microsoft.com/office/drawing/2014/main" id="{ACA65968-0FA7-4B0F-A351-2AF5D342D9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318" y="3084103"/>
                <a:ext cx="372365" cy="168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NA</a:t>
                </a:r>
              </a:p>
            </p:txBody>
          </p:sp>
          <p:pic>
            <p:nvPicPr>
              <p:cNvPr id="23" name="Immagine 19">
                <a:extLst>
                  <a:ext uri="{FF2B5EF4-FFF2-40B4-BE49-F238E27FC236}">
                    <a16:creationId xmlns:a16="http://schemas.microsoft.com/office/drawing/2014/main" id="{73D510B7-393B-442B-BDB3-C92F5A163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19" y="2919553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E3B9FE6D-E37B-448A-8549-22E7E28FDDA9}"/>
                  </a:ext>
                </a:extLst>
              </p:cNvPr>
              <p:cNvSpPr/>
              <p:nvPr/>
            </p:nvSpPr>
            <p:spPr>
              <a:xfrm>
                <a:off x="684032" y="2921128"/>
                <a:ext cx="1711928" cy="3733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Napoli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Centro Direzionale Isola F/3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4° piano interno 10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80143 NAPOLI</a:t>
                </a:r>
              </a:p>
            </p:txBody>
          </p:sp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5319D316-5C89-4E46-9FF0-328183C1E486}"/>
                  </a:ext>
                </a:extLst>
              </p:cNvPr>
              <p:cNvSpPr/>
              <p:nvPr/>
            </p:nvSpPr>
            <p:spPr bwMode="auto">
              <a:xfrm>
                <a:off x="1744342" y="2938225"/>
                <a:ext cx="348901" cy="34817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" name="CasellaDiTesto 5">
                <a:extLst>
                  <a:ext uri="{FF2B5EF4-FFF2-40B4-BE49-F238E27FC236}">
                    <a16:creationId xmlns:a16="http://schemas.microsoft.com/office/drawing/2014/main" id="{23E04293-EF00-4C8A-AC06-6310E8FD3F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3676" y="3082528"/>
                <a:ext cx="372365" cy="168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LE</a:t>
                </a:r>
              </a:p>
            </p:txBody>
          </p:sp>
          <p:pic>
            <p:nvPicPr>
              <p:cNvPr id="40" name="Immagine 19">
                <a:extLst>
                  <a:ext uri="{FF2B5EF4-FFF2-40B4-BE49-F238E27FC236}">
                    <a16:creationId xmlns:a16="http://schemas.microsoft.com/office/drawing/2014/main" id="{69063C9A-D958-43B7-BA8A-9BE57992D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1777" y="2917978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" name="Rettangolo 40">
                <a:extLst>
                  <a:ext uri="{FF2B5EF4-FFF2-40B4-BE49-F238E27FC236}">
                    <a16:creationId xmlns:a16="http://schemas.microsoft.com/office/drawing/2014/main" id="{FA359F4B-8E2D-4B20-9193-35B962B495B7}"/>
                  </a:ext>
                </a:extLst>
              </p:cNvPr>
              <p:cNvSpPr/>
              <p:nvPr/>
            </p:nvSpPr>
            <p:spPr>
              <a:xfrm>
                <a:off x="2166390" y="2919552"/>
                <a:ext cx="1711928" cy="298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Lecce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Colonnello A. </a:t>
                </a:r>
                <a:r>
                  <a:rPr lang="it-IT" sz="800" err="1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Costadura</a:t>
                </a: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, 3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73100 LECCE</a:t>
                </a:r>
                <a:endParaRPr kumimoji="0" lang="it-IT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06A7333C-ECBC-467D-AC55-FEE990B43122}"/>
                </a:ext>
              </a:extLst>
            </p:cNvPr>
            <p:cNvSpPr/>
            <p:nvPr/>
          </p:nvSpPr>
          <p:spPr>
            <a:xfrm>
              <a:off x="3766715" y="3315451"/>
              <a:ext cx="1863455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it-IT" sz="1000">
                  <a:solidFill>
                    <a:srgbClr val="FFFFFF"/>
                  </a:solidFill>
                  <a:latin typeface="Arial Black" panose="020B0A040201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Terni</a:t>
              </a:r>
              <a:endParaRPr kumimoji="0" lang="it-IT" sz="10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Nera Montoro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Strada dello Stabilimento,1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05035 Narni (TERNI)</a:t>
              </a:r>
              <a:endParaRPr kumimoji="0" lang="it-IT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Immagine 32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348BFCE2-DB4A-47A9-B0DC-325079DDA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1270" y="3846968"/>
              <a:ext cx="2494598" cy="816981"/>
            </a:xfrm>
            <a:prstGeom prst="rect">
              <a:avLst/>
            </a:prstGeom>
          </p:spPr>
        </p:pic>
      </p:grpSp>
      <p:sp>
        <p:nvSpPr>
          <p:cNvPr id="32" name="Segnaposto piè di pagina 31">
            <a:extLst>
              <a:ext uri="{FF2B5EF4-FFF2-40B4-BE49-F238E27FC236}">
                <a16:creationId xmlns:a16="http://schemas.microsoft.com/office/drawing/2014/main" id="{E4DA24B9-8BC8-48AA-8A69-C54074EB6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952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8D1FD13-B3F9-494B-B83A-12B13FAD23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3" y="198"/>
          <a:ext cx="8959145" cy="5044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8D1FD13-B3F9-494B-B83A-12B13FAD2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" y="198"/>
                        <a:ext cx="8959145" cy="5044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300B4-541E-45F2-879D-DBC85668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ED21C-F83E-41F7-8641-16DE8402FFF0}"/>
              </a:ext>
            </a:extLst>
          </p:cNvPr>
          <p:cNvSpPr/>
          <p:nvPr/>
        </p:nvSpPr>
        <p:spPr>
          <a:xfrm>
            <a:off x="477835" y="2409386"/>
            <a:ext cx="3586198" cy="1808338"/>
          </a:xfrm>
          <a:prstGeom prst="rect">
            <a:avLst/>
          </a:prstGeom>
          <a:solidFill>
            <a:srgbClr val="213C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2800" dirty="0">
                <a:latin typeface="Arial Black" panose="020B0A04020102020204" pitchFamily="34" charset="0"/>
              </a:rPr>
              <a:t>Inter-Process</a:t>
            </a:r>
          </a:p>
          <a:p>
            <a:r>
              <a:rPr lang="it-IT" sz="2800" dirty="0">
                <a:latin typeface="Arial Black" panose="020B0A04020102020204" pitchFamily="34" charset="0"/>
              </a:rPr>
              <a:t>Communication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42237-EBC3-413A-9D91-FF52579900FF}"/>
              </a:ext>
            </a:extLst>
          </p:cNvPr>
          <p:cNvSpPr txBox="1"/>
          <p:nvPr/>
        </p:nvSpPr>
        <p:spPr>
          <a:xfrm>
            <a:off x="487994" y="2986944"/>
            <a:ext cx="324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</a:rPr>
              <a:t>Microservices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984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95" y="929641"/>
            <a:ext cx="7727263" cy="3055474"/>
          </a:xfrm>
        </p:spPr>
        <p:txBody>
          <a:bodyPr>
            <a:normAutofit/>
          </a:bodyPr>
          <a:lstStyle/>
          <a:p>
            <a:r>
              <a:rPr lang="en-US" sz="1600" dirty="0"/>
              <a:t>Come </a:t>
            </a:r>
            <a:r>
              <a:rPr lang="en-US" sz="1600" dirty="0" err="1"/>
              <a:t>abbiamo</a:t>
            </a:r>
            <a:r>
              <a:rPr lang="en-US" sz="1600" dirty="0"/>
              <a:t> </a:t>
            </a:r>
            <a:r>
              <a:rPr lang="en-US" sz="1600" dirty="0" err="1"/>
              <a:t>detto</a:t>
            </a:r>
            <a:r>
              <a:rPr lang="en-US" sz="1600" dirty="0"/>
              <a:t>, un </a:t>
            </a:r>
            <a:r>
              <a:rPr lang="en-US" sz="1600" dirty="0" err="1"/>
              <a:t>aspetto</a:t>
            </a:r>
            <a:r>
              <a:rPr lang="en-US" sz="1600" dirty="0"/>
              <a:t> </a:t>
            </a:r>
            <a:r>
              <a:rPr lang="en-US" sz="1600" dirty="0" err="1"/>
              <a:t>importante</a:t>
            </a:r>
            <a:r>
              <a:rPr lang="en-US" sz="1600" dirty="0"/>
              <a:t> </a:t>
            </a:r>
            <a:r>
              <a:rPr lang="en-US" sz="1600" dirty="0" err="1"/>
              <a:t>delle</a:t>
            </a:r>
            <a:r>
              <a:rPr lang="en-US" sz="1600" dirty="0"/>
              <a:t> </a:t>
            </a:r>
            <a:r>
              <a:rPr lang="en-US" sz="1600" dirty="0" err="1"/>
              <a:t>architetture</a:t>
            </a:r>
            <a:r>
              <a:rPr lang="en-US" sz="1600" dirty="0"/>
              <a:t> a </a:t>
            </a:r>
            <a:r>
              <a:rPr lang="en-US" sz="1600" dirty="0" err="1"/>
              <a:t>microservizi</a:t>
            </a:r>
            <a:r>
              <a:rPr lang="en-US" sz="1600" dirty="0"/>
              <a:t> è </a:t>
            </a:r>
            <a:r>
              <a:rPr lang="en-US" sz="1600" dirty="0" err="1"/>
              <a:t>che</a:t>
            </a:r>
            <a:r>
              <a:rPr lang="en-US" sz="1600" dirty="0"/>
              <a:t> quasi </a:t>
            </a:r>
            <a:r>
              <a:rPr lang="en-US" sz="1600" dirty="0" err="1"/>
              <a:t>tutte</a:t>
            </a:r>
            <a:r>
              <a:rPr lang="en-US" sz="1600" dirty="0"/>
              <a:t> le </a:t>
            </a:r>
            <a:r>
              <a:rPr lang="en-US" sz="1600" dirty="0" err="1"/>
              <a:t>interazioni</a:t>
            </a:r>
            <a:r>
              <a:rPr lang="en-US" sz="1600" dirty="0"/>
              <a:t> </a:t>
            </a:r>
            <a:r>
              <a:rPr lang="en-US" sz="1600" dirty="0" err="1"/>
              <a:t>tra</a:t>
            </a:r>
            <a:r>
              <a:rPr lang="en-US" sz="1600" dirty="0"/>
              <a:t> </a:t>
            </a:r>
            <a:r>
              <a:rPr lang="en-US" sz="1600" dirty="0" err="1"/>
              <a:t>servizi</a:t>
            </a:r>
            <a:r>
              <a:rPr lang="en-US" sz="1600" dirty="0"/>
              <a:t> </a:t>
            </a:r>
            <a:r>
              <a:rPr lang="en-US" sz="1600" dirty="0" err="1"/>
              <a:t>sono</a:t>
            </a:r>
            <a:r>
              <a:rPr lang="en-US" sz="1600" dirty="0"/>
              <a:t> </a:t>
            </a:r>
            <a:r>
              <a:rPr lang="en-US" sz="1600" dirty="0" err="1"/>
              <a:t>ora</a:t>
            </a:r>
            <a:r>
              <a:rPr lang="en-US" sz="1600" dirty="0"/>
              <a:t> di </a:t>
            </a:r>
            <a:r>
              <a:rPr lang="en-US" sz="1600" dirty="0" err="1"/>
              <a:t>tipo</a:t>
            </a:r>
            <a:r>
              <a:rPr lang="en-US" sz="1600" dirty="0"/>
              <a:t> </a:t>
            </a:r>
            <a:r>
              <a:rPr lang="en-US" sz="1600" b="1" dirty="0"/>
              <a:t>remote</a:t>
            </a:r>
            <a:r>
              <a:rPr lang="en-US" sz="1600" dirty="0"/>
              <a:t> (inter-process, IPC), a </a:t>
            </a:r>
            <a:r>
              <a:rPr lang="en-US" sz="1600" dirty="0" err="1"/>
              <a:t>differenza</a:t>
            </a:r>
            <a:r>
              <a:rPr lang="en-US" sz="1600" dirty="0"/>
              <a:t> di </a:t>
            </a:r>
            <a:r>
              <a:rPr lang="en-US" sz="1600" dirty="0" err="1"/>
              <a:t>un’applicazione</a:t>
            </a:r>
            <a:r>
              <a:rPr lang="en-US" sz="1600" dirty="0"/>
              <a:t> </a:t>
            </a:r>
            <a:r>
              <a:rPr lang="en-US" sz="1600" dirty="0" err="1"/>
              <a:t>monolitica</a:t>
            </a:r>
            <a:r>
              <a:rPr lang="en-US" sz="1600" dirty="0"/>
              <a:t> in cui </a:t>
            </a:r>
            <a:r>
              <a:rPr lang="en-US" sz="1600" dirty="0" err="1"/>
              <a:t>l’invocazione</a:t>
            </a:r>
            <a:r>
              <a:rPr lang="en-US" sz="1600" dirty="0"/>
              <a:t> </a:t>
            </a:r>
            <a:r>
              <a:rPr lang="en-US" sz="1600" dirty="0" err="1"/>
              <a:t>dell’interfaccia</a:t>
            </a:r>
            <a:r>
              <a:rPr lang="en-US" sz="1600" dirty="0"/>
              <a:t> di un </a:t>
            </a:r>
            <a:r>
              <a:rPr lang="en-US" sz="1600" dirty="0" err="1"/>
              <a:t>servizio</a:t>
            </a:r>
            <a:r>
              <a:rPr lang="en-US" sz="1600" dirty="0"/>
              <a:t> </a:t>
            </a:r>
            <a:r>
              <a:rPr lang="en-US" sz="1600" dirty="0" err="1"/>
              <a:t>avviene</a:t>
            </a:r>
            <a:r>
              <a:rPr lang="en-US" sz="1600" dirty="0"/>
              <a:t> </a:t>
            </a:r>
            <a:r>
              <a:rPr lang="en-US" sz="1600" dirty="0" err="1"/>
              <a:t>tipicamente</a:t>
            </a:r>
            <a:r>
              <a:rPr lang="en-US" sz="1600" dirty="0"/>
              <a:t> </a:t>
            </a:r>
            <a:r>
              <a:rPr lang="en-US" sz="1600" dirty="0" err="1"/>
              <a:t>tramite</a:t>
            </a:r>
            <a:r>
              <a:rPr lang="en-US" sz="1600" dirty="0"/>
              <a:t> </a:t>
            </a:r>
            <a:r>
              <a:rPr lang="en-US" sz="1600" dirty="0" err="1"/>
              <a:t>l’invocazione</a:t>
            </a:r>
            <a:r>
              <a:rPr lang="en-US" sz="1600" dirty="0"/>
              <a:t> di un </a:t>
            </a:r>
            <a:r>
              <a:rPr lang="en-US" sz="1600" dirty="0" err="1"/>
              <a:t>qualche</a:t>
            </a:r>
            <a:r>
              <a:rPr lang="en-US" sz="1600" dirty="0"/>
              <a:t> </a:t>
            </a:r>
            <a:r>
              <a:rPr lang="en-US" sz="1600" dirty="0" err="1"/>
              <a:t>costrutto</a:t>
            </a:r>
            <a:r>
              <a:rPr lang="en-US" sz="1600" dirty="0"/>
              <a:t> a </a:t>
            </a:r>
            <a:r>
              <a:rPr lang="en-US" sz="1600" dirty="0" err="1"/>
              <a:t>livello</a:t>
            </a:r>
            <a:r>
              <a:rPr lang="en-US" sz="1600" dirty="0"/>
              <a:t> di </a:t>
            </a:r>
            <a:r>
              <a:rPr lang="en-US" sz="1600" dirty="0" err="1"/>
              <a:t>linguaggio</a:t>
            </a:r>
            <a:r>
              <a:rPr lang="en-US" sz="1600" dirty="0"/>
              <a:t> (es: </a:t>
            </a:r>
            <a:r>
              <a:rPr lang="en-US" sz="1600" dirty="0" err="1"/>
              <a:t>chiamata</a:t>
            </a:r>
            <a:r>
              <a:rPr lang="en-US" sz="1600" dirty="0"/>
              <a:t> di un </a:t>
            </a:r>
            <a:r>
              <a:rPr lang="en-US" sz="1600" dirty="0" err="1"/>
              <a:t>metodo</a:t>
            </a:r>
            <a:r>
              <a:rPr lang="en-US" sz="1600" dirty="0"/>
              <a:t> di una </a:t>
            </a:r>
            <a:r>
              <a:rPr lang="en-US" sz="1600" dirty="0" err="1"/>
              <a:t>classe</a:t>
            </a:r>
            <a:r>
              <a:rPr lang="en-US" sz="1600" dirty="0"/>
              <a:t> Java)</a:t>
            </a:r>
          </a:p>
          <a:p>
            <a:r>
              <a:rPr lang="en-US" sz="1600" dirty="0" err="1"/>
              <a:t>Esistono</a:t>
            </a:r>
            <a:r>
              <a:rPr lang="en-US" sz="1600" dirty="0"/>
              <a:t> </a:t>
            </a:r>
            <a:r>
              <a:rPr lang="en-US" sz="1600" dirty="0" err="1"/>
              <a:t>diversi</a:t>
            </a:r>
            <a:r>
              <a:rPr lang="en-US" sz="1600" dirty="0"/>
              <a:t> </a:t>
            </a:r>
            <a:r>
              <a:rPr lang="en-US" sz="1600" dirty="0" err="1"/>
              <a:t>meccanismi</a:t>
            </a:r>
            <a:r>
              <a:rPr lang="en-US" sz="1600" dirty="0"/>
              <a:t> di IPC. </a:t>
            </a:r>
            <a:r>
              <a:rPr lang="en-US" sz="1600" dirty="0" err="1"/>
              <a:t>Ognuno</a:t>
            </a:r>
            <a:r>
              <a:rPr lang="en-US" sz="1600" dirty="0"/>
              <a:t> </a:t>
            </a:r>
            <a:r>
              <a:rPr lang="en-US" sz="1600" dirty="0" err="1"/>
              <a:t>adatto</a:t>
            </a:r>
            <a:r>
              <a:rPr lang="en-US" sz="1600" dirty="0"/>
              <a:t> a un </a:t>
            </a:r>
            <a:r>
              <a:rPr lang="en-US" sz="1600" dirty="0" err="1"/>
              <a:t>particolare</a:t>
            </a:r>
            <a:r>
              <a:rPr lang="en-US" sz="1600" dirty="0"/>
              <a:t> </a:t>
            </a:r>
            <a:r>
              <a:rPr lang="en-US" sz="1600" dirty="0" err="1"/>
              <a:t>scopo</a:t>
            </a:r>
            <a:r>
              <a:rPr lang="en-US" sz="1600" dirty="0"/>
              <a:t> e </a:t>
            </a:r>
            <a:r>
              <a:rPr lang="en-US" sz="1600" dirty="0" err="1"/>
              <a:t>situazione</a:t>
            </a:r>
            <a:r>
              <a:rPr lang="en-US" sz="1600" dirty="0"/>
              <a:t>.</a:t>
            </a:r>
          </a:p>
          <a:p>
            <a:r>
              <a:rPr lang="en-US" sz="1600" dirty="0"/>
              <a:t>La </a:t>
            </a:r>
            <a:r>
              <a:rPr lang="en-US" sz="1600" dirty="0" err="1"/>
              <a:t>scelta</a:t>
            </a:r>
            <a:r>
              <a:rPr lang="en-US" sz="1600" dirty="0"/>
              <a:t> del </a:t>
            </a:r>
            <a:r>
              <a:rPr lang="en-US" sz="1600" dirty="0" err="1"/>
              <a:t>meccanismo</a:t>
            </a:r>
            <a:r>
              <a:rPr lang="en-US" sz="1600" dirty="0"/>
              <a:t> di </a:t>
            </a:r>
            <a:r>
              <a:rPr lang="en-US" sz="1600" dirty="0" err="1"/>
              <a:t>comunicazione</a:t>
            </a:r>
            <a:r>
              <a:rPr lang="en-US" sz="1600" dirty="0"/>
              <a:t> per </a:t>
            </a:r>
            <a:r>
              <a:rPr lang="en-US" sz="1600" dirty="0" err="1"/>
              <a:t>l’interazione</a:t>
            </a:r>
            <a:r>
              <a:rPr lang="en-US" sz="1600" dirty="0"/>
              <a:t> </a:t>
            </a:r>
            <a:r>
              <a:rPr lang="en-US" sz="1600" dirty="0" err="1"/>
              <a:t>tra</a:t>
            </a:r>
            <a:r>
              <a:rPr lang="en-US" sz="1600" dirty="0"/>
              <a:t> </a:t>
            </a:r>
            <a:r>
              <a:rPr lang="en-US" sz="1600" dirty="0" err="1"/>
              <a:t>servizi</a:t>
            </a:r>
            <a:r>
              <a:rPr lang="en-US" sz="1600" dirty="0"/>
              <a:t> ha </a:t>
            </a:r>
            <a:r>
              <a:rPr lang="en-US" sz="1600" dirty="0" err="1"/>
              <a:t>grosse</a:t>
            </a:r>
            <a:r>
              <a:rPr lang="en-US" sz="1600" dirty="0"/>
              <a:t> </a:t>
            </a:r>
            <a:r>
              <a:rPr lang="en-US" sz="1600" dirty="0" err="1"/>
              <a:t>ripercussioni</a:t>
            </a:r>
            <a:r>
              <a:rPr lang="en-US" sz="1600" dirty="0"/>
              <a:t> </a:t>
            </a:r>
            <a:r>
              <a:rPr lang="en-US" sz="1600" dirty="0" err="1"/>
              <a:t>sulla</a:t>
            </a:r>
            <a:r>
              <a:rPr lang="en-US" sz="1600" dirty="0"/>
              <a:t> performance e </a:t>
            </a:r>
            <a:r>
              <a:rPr lang="en-US" sz="1600" dirty="0" err="1"/>
              <a:t>l’’availability</a:t>
            </a:r>
            <a:r>
              <a:rPr lang="en-US" sz="1600" dirty="0"/>
              <a:t> </a:t>
            </a:r>
            <a:r>
              <a:rPr lang="en-US" sz="1600" dirty="0" err="1"/>
              <a:t>dell’applicazione</a:t>
            </a:r>
            <a:r>
              <a:rPr lang="en-US" sz="1600" dirty="0"/>
              <a:t>.</a:t>
            </a:r>
            <a:endParaRPr lang="it-IT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078D03-E7FE-41FF-8144-87B5DBB95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0" y="268288"/>
            <a:ext cx="7727950" cy="396875"/>
          </a:xfrm>
        </p:spPr>
        <p:txBody>
          <a:bodyPr/>
          <a:lstStyle/>
          <a:p>
            <a:r>
              <a:rPr lang="it-IT" dirty="0"/>
              <a:t>Comunicazione tra servizi</a:t>
            </a:r>
          </a:p>
        </p:txBody>
      </p:sp>
    </p:spTree>
    <p:extLst>
      <p:ext uri="{BB962C8B-B14F-4D97-AF65-F5344CB8AC3E}">
        <p14:creationId xmlns:p14="http://schemas.microsoft.com/office/powerpoint/2010/main" val="3100936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95" y="725585"/>
            <a:ext cx="7727263" cy="630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 err="1"/>
              <a:t>descrizione</a:t>
            </a:r>
            <a:r>
              <a:rPr lang="en-US" sz="1600" i="1" dirty="0"/>
              <a:t> di come client e services </a:t>
            </a:r>
            <a:r>
              <a:rPr lang="en-US" sz="1600" i="1" dirty="0" err="1"/>
              <a:t>interagiscono</a:t>
            </a:r>
            <a:r>
              <a:rPr lang="en-US" sz="1600" i="1" dirty="0"/>
              <a:t> in una </a:t>
            </a:r>
            <a:r>
              <a:rPr lang="en-US" sz="1600" i="1" dirty="0" err="1"/>
              <a:t>maniera</a:t>
            </a:r>
            <a:r>
              <a:rPr lang="en-US" sz="1600" i="1" dirty="0"/>
              <a:t> </a:t>
            </a:r>
            <a:r>
              <a:rPr lang="en-US" sz="1600" i="1" dirty="0" err="1"/>
              <a:t>indipendente</a:t>
            </a:r>
            <a:r>
              <a:rPr lang="en-US" sz="1600" i="1" dirty="0"/>
              <a:t> </a:t>
            </a:r>
            <a:r>
              <a:rPr lang="en-US" sz="1600" i="1" dirty="0" err="1"/>
              <a:t>dalla</a:t>
            </a:r>
            <a:r>
              <a:rPr lang="en-US" sz="1600" i="1" dirty="0"/>
              <a:t> </a:t>
            </a:r>
            <a:r>
              <a:rPr lang="en-US" sz="1600" i="1" dirty="0" err="1"/>
              <a:t>tecnologia</a:t>
            </a:r>
            <a:r>
              <a:rPr lang="en-US" sz="1600" i="1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E5D202-2222-4783-A087-0F4C596D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95" y="382828"/>
            <a:ext cx="7727263" cy="395968"/>
          </a:xfrm>
        </p:spPr>
        <p:txBody>
          <a:bodyPr/>
          <a:lstStyle/>
          <a:p>
            <a:r>
              <a:rPr lang="it-IT" dirty="0"/>
              <a:t>«stili di interazione» tra servizi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160261-960E-4FFA-AD2C-478AA01DC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49751"/>
              </p:ext>
            </p:extLst>
          </p:nvPr>
        </p:nvGraphicFramePr>
        <p:xfrm>
          <a:off x="1017587" y="1415733"/>
          <a:ext cx="6884353" cy="17002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4867">
                  <a:extLst>
                    <a:ext uri="{9D8B030D-6E8A-4147-A177-3AD203B41FA5}">
                      <a16:colId xmlns:a16="http://schemas.microsoft.com/office/drawing/2014/main" val="4112272348"/>
                    </a:ext>
                  </a:extLst>
                </a:gridCol>
                <a:gridCol w="2909743">
                  <a:extLst>
                    <a:ext uri="{9D8B030D-6E8A-4147-A177-3AD203B41FA5}">
                      <a16:colId xmlns:a16="http://schemas.microsoft.com/office/drawing/2014/main" val="2346975042"/>
                    </a:ext>
                  </a:extLst>
                </a:gridCol>
                <a:gridCol w="2909743">
                  <a:extLst>
                    <a:ext uri="{9D8B030D-6E8A-4147-A177-3AD203B41FA5}">
                      <a16:colId xmlns:a16="http://schemas.microsoft.com/office/drawing/2014/main" val="283712738"/>
                    </a:ext>
                  </a:extLst>
                </a:gridCol>
              </a:tblGrid>
              <a:tr h="3338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 </a:t>
                      </a:r>
                      <a:endParaRPr lang="it-I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it-IT" sz="1600" dirty="0">
                          <a:effectLst/>
                        </a:rPr>
                        <a:t>one-to-one</a:t>
                      </a:r>
                      <a:endParaRPr lang="it-I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it-IT" sz="1600" dirty="0">
                          <a:effectLst/>
                        </a:rPr>
                        <a:t>one-to-many</a:t>
                      </a:r>
                      <a:endParaRPr lang="it-I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7501149"/>
                  </a:ext>
                </a:extLst>
              </a:tr>
              <a:tr h="3338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sincrona</a:t>
                      </a:r>
                      <a:endParaRPr lang="it-I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it-IT" sz="1600" dirty="0">
                          <a:effectLst/>
                        </a:rPr>
                        <a:t>request/response</a:t>
                      </a:r>
                      <a:endParaRPr lang="it-I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it-IT" sz="1600">
                          <a:effectLst/>
                        </a:rPr>
                        <a:t>N/A</a:t>
                      </a:r>
                      <a:endParaRPr lang="it-I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6770915"/>
                  </a:ext>
                </a:extLst>
              </a:tr>
              <a:tr h="10324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effectLst/>
                        </a:rPr>
                        <a:t>asincrona</a:t>
                      </a:r>
                      <a:endParaRPr lang="it-I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>
                          <a:effectLst/>
                        </a:rPr>
                        <a:t>request/response asincrona</a:t>
                      </a:r>
                      <a:endParaRPr lang="it-IT" sz="16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>
                          <a:effectLst/>
                        </a:rPr>
                        <a:t>notifiche one-way</a:t>
                      </a:r>
                      <a:endParaRPr lang="it-IT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publish/subscribe</a:t>
                      </a:r>
                      <a:endParaRPr lang="it-IT" sz="16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request + </a:t>
                      </a:r>
                      <a:r>
                        <a:rPr lang="en-US" sz="1600" dirty="0" err="1">
                          <a:effectLst/>
                        </a:rPr>
                        <a:t>risposte</a:t>
                      </a:r>
                      <a:r>
                        <a:rPr lang="en-US" sz="1600" dirty="0">
                          <a:effectLst/>
                        </a:rPr>
                        <a:t> multiple </a:t>
                      </a:r>
                      <a:r>
                        <a:rPr lang="en-US" sz="1600" dirty="0" err="1">
                          <a:effectLst/>
                        </a:rPr>
                        <a:t>asincrone</a:t>
                      </a:r>
                      <a:endParaRPr lang="it-IT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621955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F899782-D6D9-4074-A176-B284A784AEF1}"/>
              </a:ext>
            </a:extLst>
          </p:cNvPr>
          <p:cNvSpPr/>
          <p:nvPr/>
        </p:nvSpPr>
        <p:spPr>
          <a:xfrm>
            <a:off x="616295" y="3300897"/>
            <a:ext cx="7887017" cy="118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671993">
              <a:spcBef>
                <a:spcPts val="735"/>
              </a:spcBef>
            </a:pPr>
            <a:r>
              <a:rPr lang="it-IT" sz="1600" i="1" dirty="0">
                <a:latin typeface="Arial" panose="020B0604020202020204" pitchFamily="34" charset="0"/>
                <a:cs typeface="Arial" panose="020B0604020202020204" pitchFamily="34" charset="0"/>
              </a:rPr>
              <a:t>lo stile di interazione è indipendente dalla tecnologia IPC. Un servizio può interagire con un altro in stile request/response sia utilizzando, ad es. REST che un message broker. Anche utilizzando un message broker, il servizio client può bloccarsi in attesa che arrivi una risposta</a:t>
            </a:r>
          </a:p>
        </p:txBody>
      </p:sp>
    </p:spTree>
    <p:extLst>
      <p:ext uri="{BB962C8B-B14F-4D97-AF65-F5344CB8AC3E}">
        <p14:creationId xmlns:p14="http://schemas.microsoft.com/office/powerpoint/2010/main" val="81650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A1D061-D46B-45D5-A265-BB534C22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6FD01-54AA-49C6-8F02-A74DA854C98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624" y="1169156"/>
            <a:ext cx="6114601" cy="2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84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609B-751F-4D2A-BFC0-EB97B6D8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0" y="215010"/>
            <a:ext cx="7727871" cy="396000"/>
          </a:xfrm>
        </p:spPr>
        <p:txBody>
          <a:bodyPr/>
          <a:lstStyle/>
          <a:p>
            <a:r>
              <a:rPr lang="it-IT" dirty="0"/>
              <a:t>RPI Sincrono, esempi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5E3B04-1312-4A4A-974A-E0FEC24B2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7CDD319F-CE28-43BB-A88A-6C6C0F534992}"/>
              </a:ext>
            </a:extLst>
          </p:cNvPr>
          <p:cNvSpPr txBox="1">
            <a:spLocks/>
          </p:cNvSpPr>
          <p:nvPr/>
        </p:nvSpPr>
        <p:spPr>
          <a:xfrm>
            <a:off x="616295" y="906780"/>
            <a:ext cx="7727263" cy="5059679"/>
          </a:xfrm>
          <a:prstGeom prst="rect">
            <a:avLst/>
          </a:prstGeom>
        </p:spPr>
        <p:txBody>
          <a:bodyPr>
            <a:normAutofit/>
          </a:bodyPr>
          <a:lstStyle>
            <a:lvl1pPr marL="167998" indent="-167998" algn="l" defTabSz="671993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205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764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47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/>
              <a:t>REST</a:t>
            </a:r>
          </a:p>
          <a:p>
            <a:pPr lvl="1"/>
            <a:r>
              <a:rPr lang="en-US" sz="1200" dirty="0"/>
              <a:t>IPC </a:t>
            </a:r>
            <a:r>
              <a:rPr lang="en-US" sz="1200" dirty="0" err="1"/>
              <a:t>basato</a:t>
            </a:r>
            <a:r>
              <a:rPr lang="en-US" sz="1200" dirty="0"/>
              <a:t> </a:t>
            </a:r>
            <a:r>
              <a:rPr lang="en-US" sz="1200" dirty="0" err="1"/>
              <a:t>su</a:t>
            </a:r>
            <a:r>
              <a:rPr lang="en-US" sz="1200" dirty="0"/>
              <a:t> HTTP</a:t>
            </a:r>
          </a:p>
          <a:p>
            <a:pPr lvl="1"/>
            <a:r>
              <a:rPr lang="en-US" sz="1200" dirty="0"/>
              <a:t>Architectural style </a:t>
            </a:r>
            <a:r>
              <a:rPr lang="en-US" sz="1200" dirty="0" err="1"/>
              <a:t>implementabile</a:t>
            </a:r>
            <a:r>
              <a:rPr lang="en-US" sz="1200" dirty="0"/>
              <a:t> a </a:t>
            </a:r>
            <a:r>
              <a:rPr lang="en-US" sz="1200" dirty="0" err="1"/>
              <a:t>differenti</a:t>
            </a:r>
            <a:r>
              <a:rPr lang="en-US" sz="1200" dirty="0"/>
              <a:t> </a:t>
            </a:r>
            <a:r>
              <a:rPr lang="en-US" sz="1200" i="1" dirty="0"/>
              <a:t>maturity level </a:t>
            </a:r>
            <a:r>
              <a:rPr lang="en-US" sz="1200" dirty="0"/>
              <a:t>(solo </a:t>
            </a:r>
            <a:r>
              <a:rPr lang="en-US" sz="1200" dirty="0" err="1"/>
              <a:t>chiamate</a:t>
            </a:r>
            <a:r>
              <a:rPr lang="en-US" sz="1200" dirty="0"/>
              <a:t> HTTP a URL endpoints; support del </a:t>
            </a:r>
            <a:r>
              <a:rPr lang="en-US" sz="1200" dirty="0" err="1"/>
              <a:t>concetto</a:t>
            </a:r>
            <a:r>
              <a:rPr lang="en-US" sz="1200" dirty="0"/>
              <a:t> di </a:t>
            </a:r>
            <a:r>
              <a:rPr lang="en-US" sz="1200" i="1" dirty="0" err="1"/>
              <a:t>risorsa</a:t>
            </a:r>
            <a:r>
              <a:rPr lang="en-US" sz="1200" i="1" dirty="0"/>
              <a:t> REST; </a:t>
            </a:r>
            <a:r>
              <a:rPr lang="en-US" sz="1200" dirty="0" err="1"/>
              <a:t>utilizzo</a:t>
            </a:r>
            <a:r>
              <a:rPr lang="en-US" sz="1200" dirty="0"/>
              <a:t> di </a:t>
            </a:r>
            <a:r>
              <a:rPr lang="en-US" sz="1200" dirty="0" err="1"/>
              <a:t>tutti</a:t>
            </a:r>
            <a:r>
              <a:rPr lang="en-US" sz="1200" dirty="0"/>
              <a:t> </a:t>
            </a:r>
            <a:r>
              <a:rPr lang="en-US" sz="1200" dirty="0" err="1"/>
              <a:t>gli</a:t>
            </a:r>
            <a:r>
              <a:rPr lang="en-US" sz="1200" dirty="0"/>
              <a:t> HTTP verbs; HATEOAS)</a:t>
            </a:r>
          </a:p>
          <a:p>
            <a:pPr lvl="1"/>
            <a:r>
              <a:rPr lang="en-US" sz="1200" dirty="0" err="1"/>
              <a:t>OpenAPI</a:t>
            </a:r>
            <a:r>
              <a:rPr lang="en-US" sz="1200" dirty="0"/>
              <a:t> IDL standard per la </a:t>
            </a:r>
            <a:r>
              <a:rPr lang="en-US" sz="1200" dirty="0" err="1"/>
              <a:t>specifica</a:t>
            </a:r>
            <a:r>
              <a:rPr lang="en-US" sz="1200" dirty="0"/>
              <a:t> di </a:t>
            </a:r>
            <a:r>
              <a:rPr lang="en-US" sz="1200" dirty="0" err="1"/>
              <a:t>interfacce</a:t>
            </a:r>
            <a:r>
              <a:rPr lang="en-US" sz="1200" dirty="0"/>
              <a:t> REST</a:t>
            </a:r>
          </a:p>
          <a:p>
            <a:endParaRPr lang="en-US" sz="1100" dirty="0"/>
          </a:p>
          <a:p>
            <a:r>
              <a:rPr lang="it-IT" sz="1400" b="1" i="1" dirty="0"/>
              <a:t>SOAP (Web Services)</a:t>
            </a:r>
          </a:p>
          <a:p>
            <a:pPr lvl="1"/>
            <a:r>
              <a:rPr lang="it-IT" sz="1200" dirty="0"/>
              <a:t>Simple Object Access Protocol, un protocollo di chiamate di procedure remote (RPC)</a:t>
            </a:r>
          </a:p>
          <a:p>
            <a:pPr lvl="1"/>
            <a:r>
              <a:rPr lang="it-IT" sz="1200" dirty="0"/>
              <a:t>Utilizza principalmente messaggi basati su XML</a:t>
            </a:r>
          </a:p>
          <a:p>
            <a:pPr lvl="1"/>
            <a:endParaRPr lang="it-IT" sz="1200" dirty="0"/>
          </a:p>
          <a:p>
            <a:r>
              <a:rPr lang="it-IT" sz="1400" b="1" i="1" dirty="0"/>
              <a:t>gRPC</a:t>
            </a:r>
          </a:p>
          <a:p>
            <a:pPr lvl="1"/>
            <a:r>
              <a:rPr lang="it-IT" sz="1200" dirty="0"/>
              <a:t>Protocollo binario open source inizialmente sviluppato da Google nel 2015</a:t>
            </a:r>
          </a:p>
          <a:p>
            <a:pPr lvl="1"/>
            <a:r>
              <a:rPr lang="it-IT" sz="1200" dirty="0"/>
              <a:t>Utilizza un IDL basato su Protocol BufferS</a:t>
            </a:r>
          </a:p>
        </p:txBody>
      </p:sp>
    </p:spTree>
    <p:extLst>
      <p:ext uri="{BB962C8B-B14F-4D97-AF65-F5344CB8AC3E}">
        <p14:creationId xmlns:p14="http://schemas.microsoft.com/office/powerpoint/2010/main" val="151261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609B-751F-4D2A-BFC0-EB97B6D8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0" y="215010"/>
            <a:ext cx="7727871" cy="396000"/>
          </a:xfrm>
        </p:spPr>
        <p:txBody>
          <a:bodyPr/>
          <a:lstStyle/>
          <a:p>
            <a:r>
              <a:rPr lang="it-IT" dirty="0"/>
              <a:t>RPI Sincrono, esempi (cont.)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5E3B04-1312-4A4A-974A-E0FEC24B2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7CDD319F-CE28-43BB-A88A-6C6C0F534992}"/>
              </a:ext>
            </a:extLst>
          </p:cNvPr>
          <p:cNvSpPr txBox="1">
            <a:spLocks/>
          </p:cNvSpPr>
          <p:nvPr/>
        </p:nvSpPr>
        <p:spPr>
          <a:xfrm>
            <a:off x="616295" y="876300"/>
            <a:ext cx="7727263" cy="4884419"/>
          </a:xfrm>
          <a:prstGeom prst="rect">
            <a:avLst/>
          </a:prstGeom>
        </p:spPr>
        <p:txBody>
          <a:bodyPr>
            <a:normAutofit/>
          </a:bodyPr>
          <a:lstStyle>
            <a:lvl1pPr marL="167998" indent="-167998" algn="l" defTabSz="671993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205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764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47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b="1" dirty="0"/>
              <a:t>Apache Thrift, Avro, etc.</a:t>
            </a:r>
          </a:p>
          <a:p>
            <a:pPr lvl="1"/>
            <a:r>
              <a:rPr lang="it-IT" sz="1200" dirty="0"/>
              <a:t>Altri protocolli di RPC</a:t>
            </a:r>
          </a:p>
          <a:p>
            <a:pPr lvl="1"/>
            <a:endParaRPr lang="it-IT" sz="1000" b="1" dirty="0"/>
          </a:p>
          <a:p>
            <a:r>
              <a:rPr lang="it-IT" sz="1400" b="1" dirty="0"/>
              <a:t>Websockets</a:t>
            </a:r>
          </a:p>
          <a:p>
            <a:pPr lvl="1"/>
            <a:r>
              <a:rPr lang="it-IT" sz="1200" dirty="0"/>
              <a:t>fornisce canali di comunicazione full-duplex attraverso una singola connessione TCP.</a:t>
            </a:r>
          </a:p>
        </p:txBody>
      </p:sp>
    </p:spTree>
    <p:extLst>
      <p:ext uri="{BB962C8B-B14F-4D97-AF65-F5344CB8AC3E}">
        <p14:creationId xmlns:p14="http://schemas.microsoft.com/office/powerpoint/2010/main" val="328134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609B-751F-4D2A-BFC0-EB97B6D8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0" y="215010"/>
            <a:ext cx="7727871" cy="396000"/>
          </a:xfrm>
        </p:spPr>
        <p:txBody>
          <a:bodyPr/>
          <a:lstStyle/>
          <a:p>
            <a:r>
              <a:rPr lang="it-IT" dirty="0"/>
              <a:t>RPI Asincrono, esempi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5E3B04-1312-4A4A-974A-E0FEC24B2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7CDD319F-CE28-43BB-A88A-6C6C0F534992}"/>
              </a:ext>
            </a:extLst>
          </p:cNvPr>
          <p:cNvSpPr txBox="1">
            <a:spLocks/>
          </p:cNvSpPr>
          <p:nvPr/>
        </p:nvSpPr>
        <p:spPr>
          <a:xfrm>
            <a:off x="616295" y="937261"/>
            <a:ext cx="7727263" cy="305547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167998" indent="-167998" algn="l" defTabSz="671993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205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764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47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JMS</a:t>
            </a:r>
          </a:p>
          <a:p>
            <a:pPr lvl="1"/>
            <a:r>
              <a:rPr lang="it-IT" dirty="0"/>
              <a:t>Standard messaging API per piattaforme basate su Java </a:t>
            </a:r>
          </a:p>
          <a:p>
            <a:pPr lvl="1"/>
            <a:r>
              <a:rPr lang="en-US" dirty="0" err="1"/>
              <a:t>Utilizzabile</a:t>
            </a:r>
            <a:r>
              <a:rPr lang="en-US" dirty="0"/>
              <a:t> solo in </a:t>
            </a:r>
            <a:r>
              <a:rPr lang="en-US" dirty="0" err="1"/>
              <a:t>ambiente</a:t>
            </a:r>
            <a:r>
              <a:rPr lang="en-US" dirty="0"/>
              <a:t> Java o </a:t>
            </a:r>
            <a:r>
              <a:rPr lang="en-US" dirty="0" err="1"/>
              <a:t>altri</a:t>
            </a:r>
            <a:r>
              <a:rPr lang="en-US" dirty="0"/>
              <a:t> JVM languages (Scala, Groovy)</a:t>
            </a:r>
          </a:p>
          <a:p>
            <a:pPr lvl="1"/>
            <a:endParaRPr lang="en-US" dirty="0"/>
          </a:p>
          <a:p>
            <a:r>
              <a:rPr lang="en-US" b="1" i="1" dirty="0"/>
              <a:t>AMQP</a:t>
            </a:r>
          </a:p>
          <a:p>
            <a:pPr lvl="1"/>
            <a:r>
              <a:rPr lang="it-IT" dirty="0"/>
              <a:t>Advanced Message Queuing Protocol (AMQP) è uno standard aperto che definisce un protocollo a livello applicativo per il message-oriented middleware.</a:t>
            </a:r>
          </a:p>
          <a:p>
            <a:pPr lvl="1"/>
            <a:r>
              <a:rPr lang="it-IT" dirty="0"/>
              <a:t>Platform independent</a:t>
            </a:r>
            <a:endParaRPr lang="en-US" dirty="0"/>
          </a:p>
          <a:p>
            <a:pPr lvl="1"/>
            <a:r>
              <a:rPr lang="en-US" dirty="0"/>
              <a:t>RabbitMQ, ActiveMQ</a:t>
            </a:r>
          </a:p>
          <a:p>
            <a:pPr lvl="1"/>
            <a:endParaRPr lang="it-IT" dirty="0"/>
          </a:p>
          <a:p>
            <a:r>
              <a:rPr lang="it-IT" b="1" dirty="0"/>
              <a:t>MQTT</a:t>
            </a:r>
          </a:p>
          <a:p>
            <a:pPr lvl="1"/>
            <a:r>
              <a:rPr lang="it-IT" dirty="0"/>
              <a:t>Protocollo studiato appositamente per devices con scarso potere computazionale</a:t>
            </a:r>
          </a:p>
          <a:p>
            <a:pPr lvl="1"/>
            <a:r>
              <a:rPr lang="it-IT" dirty="0"/>
              <a:t>Esempio utilizzo in scenario IoT</a:t>
            </a:r>
          </a:p>
          <a:p>
            <a:endParaRPr lang="it-IT" b="1" dirty="0"/>
          </a:p>
          <a:p>
            <a:r>
              <a:rPr lang="it-IT" b="1" dirty="0"/>
              <a:t>eMail (SMTP, POP), SMS, ...</a:t>
            </a:r>
          </a:p>
        </p:txBody>
      </p:sp>
    </p:spTree>
    <p:extLst>
      <p:ext uri="{BB962C8B-B14F-4D97-AF65-F5344CB8AC3E}">
        <p14:creationId xmlns:p14="http://schemas.microsoft.com/office/powerpoint/2010/main" val="133006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6722DC2-8A53-4CF7-8A80-AECC4321DAE2}"/>
              </a:ext>
            </a:extLst>
          </p:cNvPr>
          <p:cNvSpPr/>
          <p:nvPr/>
        </p:nvSpPr>
        <p:spPr>
          <a:xfrm>
            <a:off x="4170578" y="1188720"/>
            <a:ext cx="1960880" cy="1662542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EF8B1D-3AC2-42EB-8C3D-A9D5A8673AF4}"/>
              </a:ext>
            </a:extLst>
          </p:cNvPr>
          <p:cNvSpPr/>
          <p:nvPr/>
        </p:nvSpPr>
        <p:spPr>
          <a:xfrm>
            <a:off x="1127760" y="1188720"/>
            <a:ext cx="1960880" cy="2674620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44318-97D1-400A-929C-91A2A832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/>
          <a:lstStyle/>
          <a:p>
            <a:r>
              <a:rPr lang="it-IT" dirty="0"/>
              <a:t>Intrastruttura (esempi)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C244F-5CA7-4DA6-962A-87ACEE4E6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B86C1E45-5622-490D-B828-DDA994A4113F}"/>
              </a:ext>
            </a:extLst>
          </p:cNvPr>
          <p:cNvSpPr/>
          <p:nvPr/>
        </p:nvSpPr>
        <p:spPr>
          <a:xfrm>
            <a:off x="1452879" y="2441519"/>
            <a:ext cx="1343559" cy="1158240"/>
          </a:xfrm>
          <a:prstGeom prst="hex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8D4073-CC4B-439C-B1A0-8E003571255C}"/>
              </a:ext>
            </a:extLst>
          </p:cNvPr>
          <p:cNvSpPr/>
          <p:nvPr/>
        </p:nvSpPr>
        <p:spPr>
          <a:xfrm>
            <a:off x="1412240" y="1452880"/>
            <a:ext cx="1452880" cy="599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tx1"/>
                </a:solidFill>
              </a:rPr>
              <a:t>web container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(es: tomcat)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EB5BF-01ED-4DC2-8FB7-A94C993AA269}"/>
              </a:ext>
            </a:extLst>
          </p:cNvPr>
          <p:cNvSpPr/>
          <p:nvPr/>
        </p:nvSpPr>
        <p:spPr>
          <a:xfrm>
            <a:off x="2011680" y="2306320"/>
            <a:ext cx="270370" cy="270370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400" b="1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4B1C9C-9EFD-40FF-B322-51F0BB311A03}"/>
              </a:ext>
            </a:extLst>
          </p:cNvPr>
          <p:cNvCxnSpPr/>
          <p:nvPr/>
        </p:nvCxnSpPr>
        <p:spPr>
          <a:xfrm>
            <a:off x="2143760" y="985520"/>
            <a:ext cx="0" cy="467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5C3D7D-31D0-4B38-A735-3014B295389C}"/>
              </a:ext>
            </a:extLst>
          </p:cNvPr>
          <p:cNvCxnSpPr>
            <a:cxnSpLocks/>
          </p:cNvCxnSpPr>
          <p:nvPr/>
        </p:nvCxnSpPr>
        <p:spPr>
          <a:xfrm>
            <a:off x="2143760" y="2052320"/>
            <a:ext cx="0" cy="254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Hexagon 14">
            <a:extLst>
              <a:ext uri="{FF2B5EF4-FFF2-40B4-BE49-F238E27FC236}">
                <a16:creationId xmlns:a16="http://schemas.microsoft.com/office/drawing/2014/main" id="{F1C99445-2901-4FBD-98A0-4F4CCE521D02}"/>
              </a:ext>
            </a:extLst>
          </p:cNvPr>
          <p:cNvSpPr/>
          <p:nvPr/>
        </p:nvSpPr>
        <p:spPr>
          <a:xfrm>
            <a:off x="4442500" y="1459921"/>
            <a:ext cx="1343559" cy="1158240"/>
          </a:xfrm>
          <a:prstGeom prst="hex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27E260-3ADD-4CB8-A321-83C246587D01}"/>
              </a:ext>
            </a:extLst>
          </p:cNvPr>
          <p:cNvSpPr/>
          <p:nvPr/>
        </p:nvSpPr>
        <p:spPr>
          <a:xfrm>
            <a:off x="4408249" y="1639805"/>
            <a:ext cx="14346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400" b="1" dirty="0"/>
              <a:t>microservice </a:t>
            </a:r>
          </a:p>
          <a:p>
            <a:pPr algn="ctr"/>
            <a:r>
              <a:rPr lang="it-IT" sz="1400" b="1" dirty="0"/>
              <a:t>(message-based)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081CC2-52A9-4F9A-B297-C7AF1F69EFCD}"/>
              </a:ext>
            </a:extLst>
          </p:cNvPr>
          <p:cNvSpPr/>
          <p:nvPr/>
        </p:nvSpPr>
        <p:spPr>
          <a:xfrm>
            <a:off x="5476935" y="2181846"/>
            <a:ext cx="270370" cy="270370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400" b="1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D2D001-D081-4808-B8FC-C8623CE39AF4}"/>
              </a:ext>
            </a:extLst>
          </p:cNvPr>
          <p:cNvCxnSpPr/>
          <p:nvPr/>
        </p:nvCxnSpPr>
        <p:spPr>
          <a:xfrm>
            <a:off x="5114279" y="992561"/>
            <a:ext cx="0" cy="467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BD06C5E-AA6F-4173-87C2-DBAFF4C1F049}"/>
              </a:ext>
            </a:extLst>
          </p:cNvPr>
          <p:cNvSpPr/>
          <p:nvPr/>
        </p:nvSpPr>
        <p:spPr>
          <a:xfrm>
            <a:off x="1433291" y="2761546"/>
            <a:ext cx="1350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400" b="1" dirty="0"/>
              <a:t>microservice</a:t>
            </a:r>
          </a:p>
          <a:p>
            <a:pPr algn="ctr"/>
            <a:r>
              <a:rPr lang="it-IT" sz="1400" b="1" dirty="0"/>
              <a:t>(rest controller)</a:t>
            </a: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60D11631-CBC4-45E3-BBF8-730C3BA11DE7}"/>
              </a:ext>
            </a:extLst>
          </p:cNvPr>
          <p:cNvSpPr/>
          <p:nvPr/>
        </p:nvSpPr>
        <p:spPr>
          <a:xfrm>
            <a:off x="6466941" y="2963437"/>
            <a:ext cx="1397904" cy="1205090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400" b="1" dirty="0">
                <a:solidFill>
                  <a:schemeClr val="tx1"/>
                </a:solidFill>
              </a:rPr>
              <a:t>message bus</a:t>
            </a:r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AA794669-35B9-46DD-945C-A0F7F4B95B4D}"/>
              </a:ext>
            </a:extLst>
          </p:cNvPr>
          <p:cNvSpPr/>
          <p:nvPr/>
        </p:nvSpPr>
        <p:spPr>
          <a:xfrm>
            <a:off x="6762033" y="2655306"/>
            <a:ext cx="807720" cy="268350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400" b="1">
              <a:solidFill>
                <a:schemeClr val="tx1"/>
              </a:solidFill>
            </a:endParaRP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510F668-8EC8-435F-B402-2F59F001BFDA}"/>
              </a:ext>
            </a:extLst>
          </p:cNvPr>
          <p:cNvCxnSpPr>
            <a:endCxn id="37" idx="0"/>
          </p:cNvCxnSpPr>
          <p:nvPr/>
        </p:nvCxnSpPr>
        <p:spPr>
          <a:xfrm>
            <a:off x="5614060" y="2317031"/>
            <a:ext cx="1551833" cy="338275"/>
          </a:xfrm>
          <a:prstGeom prst="bentConnector2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503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ofteco">
      <a:dk1>
        <a:srgbClr val="3B3838"/>
      </a:dk1>
      <a:lt1>
        <a:srgbClr val="FFFFFF"/>
      </a:lt1>
      <a:dk2>
        <a:srgbClr val="3B3838"/>
      </a:dk2>
      <a:lt2>
        <a:srgbClr val="D9D9D9"/>
      </a:lt2>
      <a:accent1>
        <a:srgbClr val="00338E"/>
      </a:accent1>
      <a:accent2>
        <a:srgbClr val="8F0034"/>
      </a:accent2>
      <a:accent3>
        <a:srgbClr val="3B3838"/>
      </a:accent3>
      <a:accent4>
        <a:srgbClr val="FFA50A"/>
      </a:accent4>
      <a:accent5>
        <a:srgbClr val="008F5A"/>
      </a:accent5>
      <a:accent6>
        <a:srgbClr val="00BC74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F81AF0B6E7924FBF751540549E10A5" ma:contentTypeVersion="12" ma:contentTypeDescription="Create a new document." ma:contentTypeScope="" ma:versionID="fced25edfcdd3d108f84795cb77c71f6">
  <xsd:schema xmlns:xsd="http://www.w3.org/2001/XMLSchema" xmlns:xs="http://www.w3.org/2001/XMLSchema" xmlns:p="http://schemas.microsoft.com/office/2006/metadata/properties" xmlns:ns2="c60d23eb-206c-4cae-9c84-f0092b0cd052" xmlns:ns3="5f164487-f952-49f5-894b-4d40b1a2b086" targetNamespace="http://schemas.microsoft.com/office/2006/metadata/properties" ma:root="true" ma:fieldsID="102170882f0c789958fc7934ed16dc9e" ns2:_="" ns3:_="">
    <xsd:import namespace="c60d23eb-206c-4cae-9c84-f0092b0cd052"/>
    <xsd:import namespace="5f164487-f952-49f5-894b-4d40b1a2b0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0d23eb-206c-4cae-9c84-f0092b0cd0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164487-f952-49f5-894b-4d40b1a2b086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E808F6-0D7C-45B3-8378-0F3EDF7E5C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522A60-B69D-4D7B-864C-66A072E1810D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c60d23eb-206c-4cae-9c84-f0092b0cd052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5f164487-f952-49f5-894b-4d40b1a2b086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ECEAF88-412D-4BFC-ADA5-37CDD87DC339}">
  <ds:schemaRefs>
    <ds:schemaRef ds:uri="5f164487-f952-49f5-894b-4d40b1a2b086"/>
    <ds:schemaRef ds:uri="c60d23eb-206c-4cae-9c84-f0092b0cd0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916</Words>
  <Application>Microsoft Office PowerPoint</Application>
  <PresentationFormat>Custom</PresentationFormat>
  <Paragraphs>284</Paragraphs>
  <Slides>17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Black</vt:lpstr>
      <vt:lpstr>Calibri</vt:lpstr>
      <vt:lpstr>Consolas</vt:lpstr>
      <vt:lpstr>inherit</vt:lpstr>
      <vt:lpstr>Sniglet</vt:lpstr>
      <vt:lpstr>Symbol</vt:lpstr>
      <vt:lpstr>Tema di Office</vt:lpstr>
      <vt:lpstr>PowerPoint Presentation</vt:lpstr>
      <vt:lpstr>PowerPoint Presentation</vt:lpstr>
      <vt:lpstr>Comunicazione tra servizi</vt:lpstr>
      <vt:lpstr>«stili di interazione» tra servizi</vt:lpstr>
      <vt:lpstr>PowerPoint Presentation</vt:lpstr>
      <vt:lpstr>RPI Sincrono, esempi</vt:lpstr>
      <vt:lpstr>RPI Sincrono, esempi (cont.)</vt:lpstr>
      <vt:lpstr>RPI Asincrono, esempi</vt:lpstr>
      <vt:lpstr>Intrastruttura (esempi)</vt:lpstr>
      <vt:lpstr>PowerPoint Presentation</vt:lpstr>
      <vt:lpstr>PowerPoint Presentation</vt:lpstr>
      <vt:lpstr>esempio: gRPC (\grpc-by-example-java\springboot-example)</vt:lpstr>
      <vt:lpstr>PowerPoint Presentation</vt:lpstr>
      <vt:lpstr>Service APIs</vt:lpstr>
      <vt:lpstr>PowerPoint Presentation</vt:lpstr>
      <vt:lpstr>API Versioning</vt:lpstr>
      <vt:lpstr>Sedi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Melchiorre</dc:creator>
  <cp:lastModifiedBy>Christian Melchiorre</cp:lastModifiedBy>
  <cp:revision>121</cp:revision>
  <dcterms:created xsi:type="dcterms:W3CDTF">2020-04-10T10:49:32Z</dcterms:created>
  <dcterms:modified xsi:type="dcterms:W3CDTF">2020-04-24T09:50:34Z</dcterms:modified>
</cp:coreProperties>
</file>